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4252">
          <p15:clr>
            <a:srgbClr val="9AA0A6"/>
          </p15:clr>
        </p15:guide>
      </p15:sldGuideLst>
    </p:ext>
    <p:ext uri="http://customooxmlschemas.google.com/">
      <go:slidesCustomData xmlns:go="http://customooxmlschemas.google.com/" r:id="rId59" roundtripDataSignature="AMtx7miI9uT7EKN4z3ZGkTeJLg0bpzjc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CE620F-CFD6-41F1-AC8F-BEB2134BD9AD}">
  <a:tblStyle styleId="{ADCE620F-CFD6-41F1-AC8F-BEB2134BD9AD}"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1D2E5B0-69C8-42E9-830A-A85671C1D81E}"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425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90caa9418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90caa9418a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9008706bb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9008706bb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47f5f613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a47f5f613c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47f5f613c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a47f5f613c_4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47f5f613c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a47f5f613c_4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a47f5f613c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a47f5f613c_4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a47f5f613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a47f5f613c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47f5f613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a47f5f613c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47f5f613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a47f5f613c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47f5f613c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a47f5f613c_4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9008706bb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19008706bb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a495d32c61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a495d32c61_2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Proses data collection atau pengambilan data dilakukan dengan metode data scraping terhadap cuitan di Twitter yang mengandung kata kunci Bjorka dalam rentang waktu 14 hari mulai dari tanggal 8 September hingga 21 September. Beberapa contoh hasil scraping dapat dilihat pada tabel.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a495d32c6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a495d32c61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Setelah data dikumpulkan, dilakukan anal</a:t>
            </a:r>
            <a:r>
              <a:rPr lang="id"/>
              <a:t>isis terhadap data-data tersebut. Pertama, data dikelompokkan berdasarkan waktu dibuatnya cuitan. Hasil pengelompokan tersebut dapat dilihat dalam grafik tren cuitan. Berdasarkan grafik, dapat dilihat terjadi dua puncak cuitan yang terkait dengam Bjorka, yaitu tanggal 11 sept dan 15 sept. Kedua, data dikelompokkan berdasarkan jumlah kemunculan kata dalam dataset. Hasil </a:t>
            </a:r>
            <a:r>
              <a:rPr lang="id">
                <a:solidFill>
                  <a:schemeClr val="dk1"/>
                </a:solidFill>
              </a:rPr>
              <a:t>pengelompokan</a:t>
            </a:r>
            <a:r>
              <a:rPr lang="id"/>
              <a:t> tersebut dapat dilihat di dalam grafik banyak kemunculan kata dengan menghiraukan kata Bjorka. Berdasarkan grafik, dapat dilihat kata yang paling banyak muncul adalah data diikuti dgn people dan government. Ketiga, data dikelompokkan berdasarkan konteks dan dihitung persentase jumlah cuitannya. Hasil pengelompokan tersebut dapat dilihat pada grafik persentase cuitan. Berdasarkan grafik tersebut, dapat dilihat bahwa 47% cuitan membahas tentang pemerintah dan 22% cuitan membahas keamanan data. 31% sisanya tidak dikelompokkan karena terlalu bervariasi.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a495d32c61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1a495d32c61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Data yang dikumpulkan dibagi ke dalam dua konteks, yaitu pemerintah dan bjorka. Konteks pemerintah ditentukan berdasarkan kata junci seperti pemerintah, menteri, presiden, dan sebagainya, sedangkan konteks Bjorka ditentukan dgn kata kunci ke</a:t>
            </a:r>
            <a:r>
              <a:rPr lang="id"/>
              <a:t>amanan, peretas, siber, dan sebagainya. Setelah dibagi, data akan dilakukan analisis sentimen dan hate speech. Selain itu, data juga diflitrasi thd data yang tidak sesuai.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495d32c6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1a495d32c61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a495d32c61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1a495d32c61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a495d32c61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a495d32c61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495d32c61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a495d32c61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Data yang didapat masih unlabelled sehingga diperlukan proses labelling. Da</a:t>
            </a:r>
            <a:r>
              <a:rPr lang="id"/>
              <a:t>ta dilakukan labelling secara semi-supervised dengan pretrained Bertweet dan roberta. Setelah itu, dilakuakn evaluasi utk memperbaiki label-label yang tidam sesuai. Jumlah label yang dievaluasi adalah 2000 cuitan yang akan digunakan utk traning model.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a495d32c61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a495d32c61_2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Data yang didapat juga masih belum bersih atau belum sederhana shg tidak bisa digunakan untuk traning model dan perlu diproses terlebih dahulu. Prose</a:t>
            </a:r>
            <a:r>
              <a:rPr lang="id"/>
              <a:t>s-proses yang dilakukan untuk mengubah data menjadi sederhana adalah normalisasi atau pengubahan data menjadi case insensitive, penghapusan emoji dan karakter spesial spt tanda baca, konversi semua kata menjadi bhs inggris, penghapusan stop words seperti saya, pula, sampai, dan seterusnya, dan tokenisasi serta stemking untuk mengubah data jasi token” dan menghilangkan imbuhan. Contoh data yang sudah diproses daoat dilihat pada tabel.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9008706bb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9008706bb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90caa9418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190caa9418a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a47f5f613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a47f5f613c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a47f5f613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a47f5f613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Proses fine tuning adalah proses melakukan training pada pretrained model (atau model yang sudah dikembangkan oleh orang lain) ke custom dataset yang kita miliki.</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90caa9418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90caa9418a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Proses fine tuning adalah proses melakukan training pada pretrained model (atau model yang sudah dikembangkan oleh orang lain) ke custom dataset yang kita miliki.</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a47f5f613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a47f5f613c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Proses fine tuning adalah proses melakukan training pada pretrained model (atau model yang sudah dikembangkan oleh orang lain) ke custom dataset yang kita miliki.</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a47f5f613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a47f5f613c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Proses fine tuning adalah proses melakukan training pada pretrained model (atau model yang sudah dikembangkan oleh orang lain) ke custom dataset yang kita miliki.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a47f5f613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a47f5f613c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a47f5f613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a47f5f613c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Proses fine tuning adalah proses melakukan training pada pretrained model (atau model yang sudah dikembangkan oleh orang lain) ke custom dataset yang kita miliki.</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a47f5f613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a47f5f613c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a47f5f613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a47f5f613c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90caa9418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90caa9418a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a47f5f613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a47f5f613c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a47f5f613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a47f5f613c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9008706bb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9008706bb5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9008706bb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19008706bb5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a495d32c6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a495d32c61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a495d32c6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1a495d32c6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4eec0b5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a4eec0b5a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47f5f613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a47f5f613c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a495d32c6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1a495d32c61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D9EAD3"/>
        </a:solidFill>
      </p:bgPr>
    </p:bg>
    <p:spTree>
      <p:nvGrpSpPr>
        <p:cNvPr id="9" name="Shape 9"/>
        <p:cNvGrpSpPr/>
        <p:nvPr/>
      </p:nvGrpSpPr>
      <p:grpSpPr>
        <a:xfrm>
          <a:off x="0" y="0"/>
          <a:ext cx="0" cy="0"/>
          <a:chOff x="0" y="0"/>
          <a:chExt cx="0" cy="0"/>
        </a:xfrm>
      </p:grpSpPr>
      <p:sp>
        <p:nvSpPr>
          <p:cNvPr id="10" name="Google Shape;10;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1" Type="http://schemas.openxmlformats.org/officeDocument/2006/relationships/image" Target="../media/image3.jpg"/><Relationship Id="rId10" Type="http://schemas.openxmlformats.org/officeDocument/2006/relationships/hyperlink" Target="mailto:bryan.tjandra@ui.ac.id" TargetMode="External"/><Relationship Id="rId12" Type="http://schemas.openxmlformats.org/officeDocument/2006/relationships/image" Target="../media/image39.jp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2.jpg"/><Relationship Id="rId9" Type="http://schemas.openxmlformats.org/officeDocument/2006/relationships/image" Target="../media/image38.jpg"/><Relationship Id="rId5" Type="http://schemas.openxmlformats.org/officeDocument/2006/relationships/hyperlink" Target="mailto:bryan.tjandra@ui.ac.id" TargetMode="External"/><Relationship Id="rId6" Type="http://schemas.openxmlformats.org/officeDocument/2006/relationships/hyperlink" Target="mailto:bryan.tjandra@ui.ac.id" TargetMode="External"/><Relationship Id="rId7" Type="http://schemas.openxmlformats.org/officeDocument/2006/relationships/hyperlink" Target="mailto:bryan.tjandra@ui.ac.id" TargetMode="External"/><Relationship Id="rId8" Type="http://schemas.openxmlformats.org/officeDocument/2006/relationships/hyperlink" Target="mailto:bryan.tjandra@ui.ac.i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0.jpg"/><Relationship Id="rId5" Type="http://schemas.openxmlformats.org/officeDocument/2006/relationships/image" Target="../media/image16.jpg"/><Relationship Id="rId6"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1.png"/><Relationship Id="rId8"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28.jpg"/><Relationship Id="rId5"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32.png"/><Relationship Id="rId5" Type="http://schemas.openxmlformats.org/officeDocument/2006/relationships/image" Target="../media/image36.jpg"/><Relationship Id="rId6"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hyperlink" Target="http://arxiv.org/abs/1810.04805" TargetMode="External"/><Relationship Id="rId5" Type="http://schemas.openxmlformats.org/officeDocument/2006/relationships/hyperlink" Target="https://doi.org/10.1007/978-3-030-86472-9_"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p:nvPr/>
        </p:nvSpPr>
        <p:spPr>
          <a:xfrm>
            <a:off x="8722825" y="4686550"/>
            <a:ext cx="345000" cy="37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
          <p:cNvSpPr txBox="1"/>
          <p:nvPr/>
        </p:nvSpPr>
        <p:spPr>
          <a:xfrm>
            <a:off x="273150" y="1924263"/>
            <a:ext cx="8597700" cy="1647600"/>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rgbClr val="000000"/>
              </a:buClr>
              <a:buSzPts val="935"/>
              <a:buFont typeface="Arial"/>
              <a:buNone/>
            </a:pPr>
            <a:r>
              <a:rPr b="1" lang="id" sz="2920">
                <a:latin typeface="Calibri"/>
                <a:ea typeface="Calibri"/>
                <a:cs typeface="Calibri"/>
                <a:sym typeface="Calibri"/>
              </a:rPr>
              <a:t>ANALISIS SENTIMEN CUITAN MASYARAKAT TERHADAP PENYERANGAN SIBER KEPADA PEMERINTAH OLEH PERETAS BJORKA</a:t>
            </a:r>
            <a:endParaRPr b="1" i="1" sz="2920" u="none" cap="none" strike="noStrike">
              <a:solidFill>
                <a:srgbClr val="000000"/>
              </a:solidFill>
              <a:latin typeface="Calibri"/>
              <a:ea typeface="Calibri"/>
              <a:cs typeface="Calibri"/>
              <a:sym typeface="Calibri"/>
            </a:endParaRPr>
          </a:p>
        </p:txBody>
      </p:sp>
      <p:sp>
        <p:nvSpPr>
          <p:cNvPr id="56" name="Google Shape;56;p1"/>
          <p:cNvSpPr txBox="1"/>
          <p:nvPr/>
        </p:nvSpPr>
        <p:spPr>
          <a:xfrm>
            <a:off x="1203900" y="1547500"/>
            <a:ext cx="6736200" cy="613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lang="id" sz="2800">
                <a:solidFill>
                  <a:srgbClr val="674EA7"/>
                </a:solidFill>
                <a:latin typeface="Calibri"/>
                <a:ea typeface="Calibri"/>
                <a:cs typeface="Calibri"/>
                <a:sym typeface="Calibri"/>
              </a:rPr>
              <a:t>Laporan Penelitian</a:t>
            </a:r>
            <a:endParaRPr b="1" i="0" sz="2800" u="none" cap="none" strike="noStrike">
              <a:solidFill>
                <a:srgbClr val="674EA7"/>
              </a:solidFill>
              <a:latin typeface="Calibri"/>
              <a:ea typeface="Calibri"/>
              <a:cs typeface="Calibri"/>
              <a:sym typeface="Calibri"/>
            </a:endParaRPr>
          </a:p>
        </p:txBody>
      </p:sp>
      <p:sp>
        <p:nvSpPr>
          <p:cNvPr id="57" name="Google Shape;57;p1"/>
          <p:cNvSpPr txBox="1"/>
          <p:nvPr/>
        </p:nvSpPr>
        <p:spPr>
          <a:xfrm>
            <a:off x="1530300" y="3430950"/>
            <a:ext cx="60834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id" sz="1600"/>
              <a:t>Tim A03</a:t>
            </a:r>
            <a:endParaRPr b="1"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id" sz="1400" u="none" cap="none" strike="noStrike">
                <a:solidFill>
                  <a:srgbClr val="000000"/>
                </a:solidFill>
                <a:latin typeface="Arial"/>
                <a:ea typeface="Arial"/>
                <a:cs typeface="Arial"/>
                <a:sym typeface="Arial"/>
              </a:rPr>
              <a:t>Universitas Indonesia</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500" u="none" cap="none" strike="noStrike">
              <a:solidFill>
                <a:srgbClr val="000000"/>
              </a:solidFill>
              <a:latin typeface="Arial"/>
              <a:ea typeface="Arial"/>
              <a:cs typeface="Arial"/>
              <a:sym typeface="Arial"/>
            </a:endParaRPr>
          </a:p>
        </p:txBody>
      </p:sp>
      <p:sp>
        <p:nvSpPr>
          <p:cNvPr id="58" name="Google Shape;58;p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g190caa9418a_0_67"/>
          <p:cNvSpPr txBox="1"/>
          <p:nvPr>
            <p:ph type="title"/>
          </p:nvPr>
        </p:nvSpPr>
        <p:spPr>
          <a:xfrm>
            <a:off x="5493300" y="275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Batasan </a:t>
            </a:r>
            <a:r>
              <a:rPr b="1" lang="id">
                <a:solidFill>
                  <a:srgbClr val="674EA7"/>
                </a:solidFill>
              </a:rPr>
              <a:t>Penelitian</a:t>
            </a:r>
            <a:endParaRPr b="1">
              <a:solidFill>
                <a:srgbClr val="674EA7"/>
              </a:solidFill>
            </a:endParaRPr>
          </a:p>
        </p:txBody>
      </p:sp>
      <p:sp>
        <p:nvSpPr>
          <p:cNvPr id="165" name="Google Shape;165;g190caa9418a_0_67"/>
          <p:cNvSpPr txBox="1"/>
          <p:nvPr/>
        </p:nvSpPr>
        <p:spPr>
          <a:xfrm>
            <a:off x="1572625" y="1677750"/>
            <a:ext cx="6771900" cy="154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id" sz="1800">
                <a:solidFill>
                  <a:schemeClr val="dk1"/>
                </a:solidFill>
              </a:rPr>
              <a:t>Cuitan berasal dari opini masyarakat yang berbahasa </a:t>
            </a:r>
            <a:r>
              <a:rPr b="1" lang="id" sz="1800">
                <a:solidFill>
                  <a:schemeClr val="dk1"/>
                </a:solidFill>
              </a:rPr>
              <a:t>Indonesia</a:t>
            </a:r>
            <a:endParaRPr b="1" sz="1800">
              <a:solidFill>
                <a:schemeClr val="dk1"/>
              </a:solidFill>
            </a:endParaRPr>
          </a:p>
          <a:p>
            <a:pPr indent="0" lvl="0" marL="0" marR="0" rtl="0" algn="l">
              <a:lnSpc>
                <a:spcPct val="100000"/>
              </a:lnSpc>
              <a:spcBef>
                <a:spcPts val="1000"/>
              </a:spcBef>
              <a:spcAft>
                <a:spcPts val="0"/>
              </a:spcAft>
              <a:buNone/>
            </a:pPr>
            <a:r>
              <a:t/>
            </a:r>
            <a:endParaRPr sz="1800">
              <a:solidFill>
                <a:schemeClr val="dk1"/>
              </a:solidFill>
            </a:endParaRPr>
          </a:p>
          <a:p>
            <a:pPr indent="0" lvl="0" marL="0" marR="0" rtl="0" algn="l">
              <a:lnSpc>
                <a:spcPct val="100000"/>
              </a:lnSpc>
              <a:spcBef>
                <a:spcPts val="1000"/>
              </a:spcBef>
              <a:spcAft>
                <a:spcPts val="0"/>
              </a:spcAft>
              <a:buNone/>
            </a:pPr>
            <a:r>
              <a:rPr lang="id" sz="1800">
                <a:solidFill>
                  <a:schemeClr val="dk1"/>
                </a:solidFill>
              </a:rPr>
              <a:t>Rentang waktu cuitan mulai dari tanggal </a:t>
            </a:r>
            <a:r>
              <a:rPr b="1" lang="id" sz="1800">
                <a:solidFill>
                  <a:schemeClr val="dk1"/>
                </a:solidFill>
              </a:rPr>
              <a:t>8 sampai dengan 21 September 2022</a:t>
            </a:r>
            <a:endParaRPr b="1" i="0" sz="1800" u="none" cap="none" strike="noStrike">
              <a:solidFill>
                <a:srgbClr val="000000"/>
              </a:solidFill>
            </a:endParaRPr>
          </a:p>
        </p:txBody>
      </p:sp>
      <p:sp>
        <p:nvSpPr>
          <p:cNvPr id="166" name="Google Shape;166;g190caa9418a_0_67"/>
          <p:cNvSpPr/>
          <p:nvPr/>
        </p:nvSpPr>
        <p:spPr>
          <a:xfrm>
            <a:off x="626425" y="1547888"/>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1</a:t>
            </a:r>
            <a:endParaRPr b="1" i="0" sz="2000" u="none" cap="none" strike="noStrike">
              <a:solidFill>
                <a:srgbClr val="000000"/>
              </a:solidFill>
              <a:latin typeface="Arial"/>
              <a:ea typeface="Arial"/>
              <a:cs typeface="Arial"/>
              <a:sym typeface="Arial"/>
            </a:endParaRPr>
          </a:p>
        </p:txBody>
      </p:sp>
      <p:sp>
        <p:nvSpPr>
          <p:cNvPr id="167" name="Google Shape;167;g190caa9418a_0_67"/>
          <p:cNvSpPr/>
          <p:nvPr/>
        </p:nvSpPr>
        <p:spPr>
          <a:xfrm>
            <a:off x="626425" y="2547760"/>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2</a:t>
            </a:r>
            <a:endParaRPr b="1" i="0" sz="2000" u="none" cap="none" strike="noStrike">
              <a:solidFill>
                <a:srgbClr val="000000"/>
              </a:solidFill>
              <a:latin typeface="Arial"/>
              <a:ea typeface="Arial"/>
              <a:cs typeface="Arial"/>
              <a:sym typeface="Arial"/>
            </a:endParaRPr>
          </a:p>
        </p:txBody>
      </p:sp>
      <p:sp>
        <p:nvSpPr>
          <p:cNvPr id="168" name="Google Shape;168;g190caa9418a_0_67"/>
          <p:cNvSpPr txBox="1"/>
          <p:nvPr>
            <p:ph idx="12" type="sldNum"/>
          </p:nvPr>
        </p:nvSpPr>
        <p:spPr>
          <a:xfrm>
            <a:off x="261733" y="45059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g19008706bb5_0_19"/>
          <p:cNvSpPr txBox="1"/>
          <p:nvPr/>
        </p:nvSpPr>
        <p:spPr>
          <a:xfrm>
            <a:off x="1059600" y="1978950"/>
            <a:ext cx="7024800" cy="11856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lang="id" sz="4220">
                <a:latin typeface="Calibri"/>
                <a:ea typeface="Calibri"/>
                <a:cs typeface="Calibri"/>
                <a:sym typeface="Calibri"/>
              </a:rPr>
              <a:t>Tinjauan Pustaka </a:t>
            </a:r>
            <a:endParaRPr b="1" i="0" sz="4220" u="none" cap="none" strike="noStrike">
              <a:solidFill>
                <a:srgbClr val="000000"/>
              </a:solidFill>
              <a:latin typeface="Calibri"/>
              <a:ea typeface="Calibri"/>
              <a:cs typeface="Calibri"/>
              <a:sym typeface="Calibri"/>
            </a:endParaRPr>
          </a:p>
        </p:txBody>
      </p:sp>
      <p:sp>
        <p:nvSpPr>
          <p:cNvPr id="174" name="Google Shape;174;g19008706bb5_0_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g1a47f5f613c_1_3"/>
          <p:cNvSpPr txBox="1"/>
          <p:nvPr/>
        </p:nvSpPr>
        <p:spPr>
          <a:xfrm>
            <a:off x="20850" y="725925"/>
            <a:ext cx="4225500" cy="8760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lang="id" sz="2520">
                <a:latin typeface="Calibri"/>
                <a:ea typeface="Calibri"/>
                <a:cs typeface="Calibri"/>
                <a:sym typeface="Calibri"/>
              </a:rPr>
              <a:t>Analisis Sentimen</a:t>
            </a:r>
            <a:endParaRPr b="1" i="0" sz="2120" u="none" cap="none" strike="noStrike">
              <a:solidFill>
                <a:srgbClr val="000000"/>
              </a:solidFill>
              <a:latin typeface="Calibri"/>
              <a:ea typeface="Calibri"/>
              <a:cs typeface="Calibri"/>
              <a:sym typeface="Calibri"/>
            </a:endParaRPr>
          </a:p>
        </p:txBody>
      </p:sp>
      <p:sp>
        <p:nvSpPr>
          <p:cNvPr id="180" name="Google Shape;180;g1a47f5f613c_1_3"/>
          <p:cNvSpPr txBox="1"/>
          <p:nvPr/>
        </p:nvSpPr>
        <p:spPr>
          <a:xfrm>
            <a:off x="304350" y="1601925"/>
            <a:ext cx="41157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Clr>
                <a:schemeClr val="dk1"/>
              </a:buClr>
              <a:buSzPts val="1600"/>
              <a:buChar char="●"/>
            </a:pPr>
            <a:r>
              <a:rPr lang="id" sz="1600">
                <a:solidFill>
                  <a:schemeClr val="dk1"/>
                </a:solidFill>
              </a:rPr>
              <a:t>Analisis sentimen adalah sebuah proses untuk mengkategorikan opini masyarakat tentang suatu topik.</a:t>
            </a:r>
            <a:endParaRPr sz="1600">
              <a:solidFill>
                <a:schemeClr val="dk1"/>
              </a:solidFill>
            </a:endParaRPr>
          </a:p>
          <a:p>
            <a:pPr indent="0" lvl="0" marL="57150" rtl="0" algn="just">
              <a:lnSpc>
                <a:spcPct val="100000"/>
              </a:lnSpc>
              <a:spcBef>
                <a:spcPts val="0"/>
              </a:spcBef>
              <a:spcAft>
                <a:spcPts val="0"/>
              </a:spcAft>
              <a:buNone/>
            </a:pPr>
            <a:r>
              <a:t/>
            </a:r>
            <a:endParaRPr sz="1600">
              <a:solidFill>
                <a:schemeClr val="dk1"/>
              </a:solidFill>
            </a:endParaRPr>
          </a:p>
          <a:p>
            <a:pPr indent="-330200" lvl="0" marL="457200" rtl="0" algn="just">
              <a:lnSpc>
                <a:spcPct val="100000"/>
              </a:lnSpc>
              <a:spcBef>
                <a:spcPts val="0"/>
              </a:spcBef>
              <a:spcAft>
                <a:spcPts val="0"/>
              </a:spcAft>
              <a:buClr>
                <a:schemeClr val="dk1"/>
              </a:buClr>
              <a:buSzPts val="1600"/>
              <a:buChar char="●"/>
            </a:pPr>
            <a:r>
              <a:rPr lang="id" sz="1600">
                <a:solidFill>
                  <a:schemeClr val="dk1"/>
                </a:solidFill>
              </a:rPr>
              <a:t>Pendekatan yang saat ini efektif berupa pendekatan berbasis </a:t>
            </a:r>
            <a:r>
              <a:rPr i="1" lang="id" sz="1600">
                <a:solidFill>
                  <a:schemeClr val="dk1"/>
                </a:solidFill>
              </a:rPr>
              <a:t>neural network</a:t>
            </a:r>
            <a:r>
              <a:rPr lang="id" sz="1600">
                <a:solidFill>
                  <a:schemeClr val="dk1"/>
                </a:solidFill>
              </a:rPr>
              <a:t>.</a:t>
            </a:r>
            <a:endParaRPr sz="1600">
              <a:solidFill>
                <a:schemeClr val="dk1"/>
              </a:solidFill>
            </a:endParaRPr>
          </a:p>
        </p:txBody>
      </p:sp>
      <p:sp>
        <p:nvSpPr>
          <p:cNvPr id="181" name="Google Shape;181;g1a47f5f613c_1_3"/>
          <p:cNvSpPr txBox="1"/>
          <p:nvPr/>
        </p:nvSpPr>
        <p:spPr>
          <a:xfrm>
            <a:off x="4590450" y="776900"/>
            <a:ext cx="4225500" cy="8760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i="1" lang="id" sz="2520">
                <a:latin typeface="Calibri"/>
                <a:ea typeface="Calibri"/>
                <a:cs typeface="Calibri"/>
                <a:sym typeface="Calibri"/>
              </a:rPr>
              <a:t>Hate Speech</a:t>
            </a:r>
            <a:endParaRPr b="1" sz="2120" u="none" cap="none" strike="noStrike">
              <a:solidFill>
                <a:srgbClr val="000000"/>
              </a:solidFill>
              <a:latin typeface="Calibri"/>
              <a:ea typeface="Calibri"/>
              <a:cs typeface="Calibri"/>
              <a:sym typeface="Calibri"/>
            </a:endParaRPr>
          </a:p>
        </p:txBody>
      </p:sp>
      <p:sp>
        <p:nvSpPr>
          <p:cNvPr id="182" name="Google Shape;182;g1a47f5f613c_1_3"/>
          <p:cNvSpPr txBox="1"/>
          <p:nvPr/>
        </p:nvSpPr>
        <p:spPr>
          <a:xfrm>
            <a:off x="4590450" y="1652900"/>
            <a:ext cx="4225500" cy="2154900"/>
          </a:xfrm>
          <a:prstGeom prst="rect">
            <a:avLst/>
          </a:prstGeom>
          <a:noFill/>
          <a:ln>
            <a:noFill/>
          </a:ln>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Clr>
                <a:schemeClr val="dk1"/>
              </a:buClr>
              <a:buSzPts val="1600"/>
              <a:buChar char="●"/>
            </a:pPr>
            <a:r>
              <a:rPr i="1" lang="id" sz="1600">
                <a:solidFill>
                  <a:schemeClr val="dk1"/>
                </a:solidFill>
              </a:rPr>
              <a:t>Hate speech recognition</a:t>
            </a:r>
            <a:r>
              <a:rPr lang="id" sz="1600">
                <a:solidFill>
                  <a:schemeClr val="dk1"/>
                </a:solidFill>
              </a:rPr>
              <a:t> merupakan proses untuk menentukan ujaran kasar yang ada pada respons masyarakat.</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i="1" lang="id" sz="1600">
                <a:solidFill>
                  <a:schemeClr val="dk1"/>
                </a:solidFill>
              </a:rPr>
              <a:t>Hate speech</a:t>
            </a:r>
            <a:r>
              <a:rPr lang="id" sz="1600">
                <a:solidFill>
                  <a:schemeClr val="dk1"/>
                </a:solidFill>
              </a:rPr>
              <a:t> dapat dikategorikan ke dalam beberapa konteks, yaitu kebencian, kemarahan, atau ditargetkan.</a:t>
            </a:r>
            <a:endParaRPr sz="1600">
              <a:solidFill>
                <a:schemeClr val="dk1"/>
              </a:solidFill>
            </a:endParaRPr>
          </a:p>
        </p:txBody>
      </p:sp>
      <p:pic>
        <p:nvPicPr>
          <p:cNvPr id="183" name="Google Shape;183;g1a47f5f613c_1_3"/>
          <p:cNvPicPr preferRelativeResize="0"/>
          <p:nvPr/>
        </p:nvPicPr>
        <p:blipFill>
          <a:blip r:embed="rId4">
            <a:alphaModFix/>
          </a:blip>
          <a:stretch>
            <a:fillRect/>
          </a:stretch>
        </p:blipFill>
        <p:spPr>
          <a:xfrm>
            <a:off x="570150" y="3451925"/>
            <a:ext cx="3917225" cy="1535900"/>
          </a:xfrm>
          <a:prstGeom prst="rect">
            <a:avLst/>
          </a:prstGeom>
          <a:noFill/>
          <a:ln>
            <a:noFill/>
          </a:ln>
        </p:spPr>
      </p:pic>
      <p:sp>
        <p:nvSpPr>
          <p:cNvPr id="184" name="Google Shape;184;g1a47f5f613c_1_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g1a47f5f613c_4_13"/>
          <p:cNvSpPr txBox="1"/>
          <p:nvPr/>
        </p:nvSpPr>
        <p:spPr>
          <a:xfrm>
            <a:off x="2459250" y="368525"/>
            <a:ext cx="4225500" cy="8760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lang="id" sz="2520">
                <a:latin typeface="Calibri"/>
                <a:ea typeface="Calibri"/>
                <a:cs typeface="Calibri"/>
                <a:sym typeface="Calibri"/>
              </a:rPr>
              <a:t>RoBERTa</a:t>
            </a:r>
            <a:endParaRPr b="1" i="0" sz="2120" u="none" cap="none" strike="noStrike">
              <a:solidFill>
                <a:srgbClr val="000000"/>
              </a:solidFill>
              <a:latin typeface="Calibri"/>
              <a:ea typeface="Calibri"/>
              <a:cs typeface="Calibri"/>
              <a:sym typeface="Calibri"/>
            </a:endParaRPr>
          </a:p>
        </p:txBody>
      </p:sp>
      <p:sp>
        <p:nvSpPr>
          <p:cNvPr id="190" name="Google Shape;190;g1a47f5f613c_4_13"/>
          <p:cNvSpPr txBox="1"/>
          <p:nvPr/>
        </p:nvSpPr>
        <p:spPr>
          <a:xfrm>
            <a:off x="294475" y="1258775"/>
            <a:ext cx="3785700" cy="3140100"/>
          </a:xfrm>
          <a:prstGeom prst="rect">
            <a:avLst/>
          </a:prstGeom>
          <a:noFill/>
          <a:ln>
            <a:noFill/>
          </a:ln>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Clr>
                <a:schemeClr val="dk1"/>
              </a:buClr>
              <a:buSzPts val="1600"/>
              <a:buFont typeface="Calibri"/>
              <a:buChar char="●"/>
            </a:pPr>
            <a:r>
              <a:rPr b="1" lang="id" sz="1600">
                <a:solidFill>
                  <a:schemeClr val="dk1"/>
                </a:solidFill>
                <a:latin typeface="Calibri"/>
                <a:ea typeface="Calibri"/>
                <a:cs typeface="Calibri"/>
                <a:sym typeface="Calibri"/>
              </a:rPr>
              <a:t>RoBERTa </a:t>
            </a:r>
            <a:r>
              <a:rPr lang="id" sz="1600">
                <a:solidFill>
                  <a:schemeClr val="dk1"/>
                </a:solidFill>
                <a:latin typeface="Calibri"/>
                <a:ea typeface="Calibri"/>
                <a:cs typeface="Calibri"/>
                <a:sym typeface="Calibri"/>
              </a:rPr>
              <a:t>merupakan salah satu model </a:t>
            </a:r>
            <a:r>
              <a:rPr b="1" i="1" lang="id" sz="1600">
                <a:solidFill>
                  <a:schemeClr val="dk1"/>
                </a:solidFill>
                <a:latin typeface="Calibri"/>
                <a:ea typeface="Calibri"/>
                <a:cs typeface="Calibri"/>
                <a:sym typeface="Calibri"/>
              </a:rPr>
              <a:t>state of the art</a:t>
            </a:r>
            <a:r>
              <a:rPr i="1" lang="id" sz="1600">
                <a:solidFill>
                  <a:schemeClr val="dk1"/>
                </a:solidFill>
                <a:latin typeface="Calibri"/>
                <a:ea typeface="Calibri"/>
                <a:cs typeface="Calibri"/>
                <a:sym typeface="Calibri"/>
              </a:rPr>
              <a:t> </a:t>
            </a:r>
            <a:r>
              <a:rPr lang="id" sz="1600">
                <a:solidFill>
                  <a:schemeClr val="dk1"/>
                </a:solidFill>
                <a:latin typeface="Calibri"/>
                <a:ea typeface="Calibri"/>
                <a:cs typeface="Calibri"/>
                <a:sym typeface="Calibri"/>
              </a:rPr>
              <a:t>untuk kasus sentimen analisis.</a:t>
            </a:r>
            <a:endParaRPr sz="16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Char char="●"/>
            </a:pPr>
            <a:r>
              <a:rPr lang="id" sz="1600">
                <a:solidFill>
                  <a:schemeClr val="dk1"/>
                </a:solidFill>
                <a:latin typeface="Calibri"/>
                <a:ea typeface="Calibri"/>
                <a:cs typeface="Calibri"/>
                <a:sym typeface="Calibri"/>
              </a:rPr>
              <a:t>Model RoBERTa menggunakan </a:t>
            </a:r>
            <a:r>
              <a:rPr b="1" i="1" lang="id" sz="1600">
                <a:solidFill>
                  <a:schemeClr val="dk1"/>
                </a:solidFill>
                <a:latin typeface="Calibri"/>
                <a:ea typeface="Calibri"/>
                <a:cs typeface="Calibri"/>
                <a:sym typeface="Calibri"/>
              </a:rPr>
              <a:t>self attention layer</a:t>
            </a:r>
            <a:r>
              <a:rPr lang="id" sz="1600">
                <a:solidFill>
                  <a:schemeClr val="dk1"/>
                </a:solidFill>
                <a:latin typeface="Calibri"/>
                <a:ea typeface="Calibri"/>
                <a:cs typeface="Calibri"/>
                <a:sym typeface="Calibri"/>
              </a:rPr>
              <a:t> yang mampu menangkap informasi relasi antar-kata. (Kokab et al., 2022)</a:t>
            </a:r>
            <a:endParaRPr sz="16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chemeClr val="dk1"/>
              </a:buClr>
              <a:buSzPts val="1600"/>
              <a:buFont typeface="Calibri"/>
              <a:buChar char="●"/>
            </a:pPr>
            <a:r>
              <a:rPr lang="id" sz="1600">
                <a:solidFill>
                  <a:schemeClr val="dk1"/>
                </a:solidFill>
                <a:latin typeface="Calibri"/>
                <a:ea typeface="Calibri"/>
                <a:cs typeface="Calibri"/>
                <a:sym typeface="Calibri"/>
              </a:rPr>
              <a:t>Beberapa contoh dari model RoBERTa Indonesia  adalah akahana, ayameRushia, dan w11wo. </a:t>
            </a:r>
            <a:endParaRPr sz="1600">
              <a:solidFill>
                <a:schemeClr val="dk1"/>
              </a:solidFill>
              <a:latin typeface="Calibri"/>
              <a:ea typeface="Calibri"/>
              <a:cs typeface="Calibri"/>
              <a:sym typeface="Calibri"/>
            </a:endParaRPr>
          </a:p>
        </p:txBody>
      </p:sp>
      <p:pic>
        <p:nvPicPr>
          <p:cNvPr id="191" name="Google Shape;191;g1a47f5f613c_4_13"/>
          <p:cNvPicPr preferRelativeResize="0"/>
          <p:nvPr/>
        </p:nvPicPr>
        <p:blipFill>
          <a:blip r:embed="rId4">
            <a:alphaModFix/>
          </a:blip>
          <a:stretch>
            <a:fillRect/>
          </a:stretch>
        </p:blipFill>
        <p:spPr>
          <a:xfrm>
            <a:off x="4664150" y="1183875"/>
            <a:ext cx="3821700" cy="3213525"/>
          </a:xfrm>
          <a:prstGeom prst="rect">
            <a:avLst/>
          </a:prstGeom>
          <a:noFill/>
          <a:ln>
            <a:noFill/>
          </a:ln>
        </p:spPr>
      </p:pic>
      <p:sp>
        <p:nvSpPr>
          <p:cNvPr id="192" name="Google Shape;192;g1a47f5f613c_4_13"/>
          <p:cNvSpPr txBox="1"/>
          <p:nvPr>
            <p:ph idx="12" type="sldNum"/>
          </p:nvPr>
        </p:nvSpPr>
        <p:spPr>
          <a:xfrm>
            <a:off x="294483" y="45216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g1a47f5f613c_4_18"/>
          <p:cNvSpPr txBox="1"/>
          <p:nvPr/>
        </p:nvSpPr>
        <p:spPr>
          <a:xfrm>
            <a:off x="2459250" y="377300"/>
            <a:ext cx="4225500" cy="8760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lang="id" sz="2520">
                <a:latin typeface="Calibri"/>
                <a:ea typeface="Calibri"/>
                <a:cs typeface="Calibri"/>
                <a:sym typeface="Calibri"/>
              </a:rPr>
              <a:t>BERTweet</a:t>
            </a:r>
            <a:endParaRPr b="1" i="0" sz="2120" u="none" cap="none" strike="noStrike">
              <a:solidFill>
                <a:srgbClr val="000000"/>
              </a:solidFill>
              <a:latin typeface="Calibri"/>
              <a:ea typeface="Calibri"/>
              <a:cs typeface="Calibri"/>
              <a:sym typeface="Calibri"/>
            </a:endParaRPr>
          </a:p>
        </p:txBody>
      </p:sp>
      <p:sp>
        <p:nvSpPr>
          <p:cNvPr id="198" name="Google Shape;198;g1a47f5f613c_4_18"/>
          <p:cNvSpPr txBox="1"/>
          <p:nvPr/>
        </p:nvSpPr>
        <p:spPr>
          <a:xfrm>
            <a:off x="401875" y="1405700"/>
            <a:ext cx="3690300" cy="2401200"/>
          </a:xfrm>
          <a:prstGeom prst="rect">
            <a:avLst/>
          </a:prstGeom>
          <a:noFill/>
          <a:ln>
            <a:noFill/>
          </a:ln>
        </p:spPr>
        <p:txBody>
          <a:bodyPr anchorCtr="0" anchor="t" bIns="91425" lIns="91425" spcFirstLastPara="1" rIns="91425" wrap="square" tIns="91425">
            <a:spAutoFit/>
          </a:bodyPr>
          <a:lstStyle/>
          <a:p>
            <a:pPr indent="-330200" lvl="0" marL="457200" rtl="0" algn="just">
              <a:lnSpc>
                <a:spcPct val="100000"/>
              </a:lnSpc>
              <a:spcBef>
                <a:spcPts val="0"/>
              </a:spcBef>
              <a:spcAft>
                <a:spcPts val="0"/>
              </a:spcAft>
              <a:buClr>
                <a:schemeClr val="dk1"/>
              </a:buClr>
              <a:buSzPts val="1600"/>
              <a:buFont typeface="Calibri"/>
              <a:buChar char="●"/>
            </a:pPr>
            <a:r>
              <a:rPr b="1" lang="id" sz="1600">
                <a:solidFill>
                  <a:schemeClr val="dk1"/>
                </a:solidFill>
                <a:latin typeface="Calibri"/>
                <a:ea typeface="Calibri"/>
                <a:cs typeface="Calibri"/>
                <a:sym typeface="Calibri"/>
              </a:rPr>
              <a:t>BERTweet </a:t>
            </a:r>
            <a:r>
              <a:rPr lang="id" sz="1600">
                <a:solidFill>
                  <a:schemeClr val="dk1"/>
                </a:solidFill>
                <a:latin typeface="Calibri"/>
                <a:ea typeface="Calibri"/>
                <a:cs typeface="Calibri"/>
                <a:sym typeface="Calibri"/>
              </a:rPr>
              <a:t>merupakan salah satu model untuk prediksi </a:t>
            </a:r>
            <a:r>
              <a:rPr b="1" i="1" lang="id" sz="1600">
                <a:solidFill>
                  <a:schemeClr val="dk1"/>
                </a:solidFill>
                <a:latin typeface="Calibri"/>
                <a:ea typeface="Calibri"/>
                <a:cs typeface="Calibri"/>
                <a:sym typeface="Calibri"/>
              </a:rPr>
              <a:t>hate speech</a:t>
            </a:r>
            <a:r>
              <a:rPr lang="id" sz="1600">
                <a:solidFill>
                  <a:schemeClr val="dk1"/>
                </a:solidFill>
                <a:latin typeface="Calibri"/>
                <a:ea typeface="Calibri"/>
                <a:cs typeface="Calibri"/>
                <a:sym typeface="Calibri"/>
              </a:rPr>
              <a:t> yang terkenal akan optimisasi kecepatannya.</a:t>
            </a:r>
            <a:endParaRPr sz="1600">
              <a:solidFill>
                <a:schemeClr val="dk1"/>
              </a:solidFill>
              <a:latin typeface="Calibri"/>
              <a:ea typeface="Calibri"/>
              <a:cs typeface="Calibri"/>
              <a:sym typeface="Calibri"/>
            </a:endParaRPr>
          </a:p>
          <a:p>
            <a:pPr indent="0" lvl="0" marL="457200" rtl="0" algn="just">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just">
              <a:lnSpc>
                <a:spcPct val="100000"/>
              </a:lnSpc>
              <a:spcBef>
                <a:spcPts val="0"/>
              </a:spcBef>
              <a:spcAft>
                <a:spcPts val="0"/>
              </a:spcAft>
              <a:buClr>
                <a:schemeClr val="dk1"/>
              </a:buClr>
              <a:buSzPts val="1600"/>
              <a:buFont typeface="Calibri"/>
              <a:buChar char="●"/>
            </a:pPr>
            <a:r>
              <a:rPr b="1" lang="id" sz="1600">
                <a:solidFill>
                  <a:schemeClr val="dk1"/>
                </a:solidFill>
                <a:latin typeface="Calibri"/>
                <a:ea typeface="Calibri"/>
                <a:cs typeface="Calibri"/>
                <a:sym typeface="Calibri"/>
              </a:rPr>
              <a:t>BERTweet </a:t>
            </a:r>
            <a:r>
              <a:rPr lang="id" sz="1600">
                <a:solidFill>
                  <a:schemeClr val="dk1"/>
                </a:solidFill>
                <a:latin typeface="Calibri"/>
                <a:ea typeface="Calibri"/>
                <a:cs typeface="Calibri"/>
                <a:sym typeface="Calibri"/>
              </a:rPr>
              <a:t>mengoptimisasi model </a:t>
            </a:r>
            <a:r>
              <a:rPr b="1" lang="id" sz="1600">
                <a:solidFill>
                  <a:schemeClr val="dk1"/>
                </a:solidFill>
                <a:latin typeface="Calibri"/>
                <a:ea typeface="Calibri"/>
                <a:cs typeface="Calibri"/>
                <a:sym typeface="Calibri"/>
              </a:rPr>
              <a:t>RoBERTa </a:t>
            </a:r>
            <a:r>
              <a:rPr lang="id" sz="1600">
                <a:solidFill>
                  <a:schemeClr val="dk1"/>
                </a:solidFill>
                <a:latin typeface="Calibri"/>
                <a:ea typeface="Calibri"/>
                <a:cs typeface="Calibri"/>
                <a:sym typeface="Calibri"/>
              </a:rPr>
              <a:t>dengan menyesuaikan pelatihan pada data Twitter. </a:t>
            </a:r>
            <a:endParaRPr sz="1600">
              <a:solidFill>
                <a:schemeClr val="dk1"/>
              </a:solidFill>
              <a:latin typeface="Calibri"/>
              <a:ea typeface="Calibri"/>
              <a:cs typeface="Calibri"/>
              <a:sym typeface="Calibri"/>
            </a:endParaRPr>
          </a:p>
          <a:p>
            <a:pPr indent="0" lvl="0" marL="457200" rtl="0" algn="just">
              <a:lnSpc>
                <a:spcPct val="100000"/>
              </a:lnSpc>
              <a:spcBef>
                <a:spcPts val="0"/>
              </a:spcBef>
              <a:spcAft>
                <a:spcPts val="0"/>
              </a:spcAft>
              <a:buNone/>
            </a:pPr>
            <a:r>
              <a:rPr lang="id" sz="1600">
                <a:solidFill>
                  <a:schemeClr val="dk1"/>
                </a:solidFill>
                <a:latin typeface="Calibri"/>
                <a:ea typeface="Calibri"/>
                <a:cs typeface="Calibri"/>
                <a:sym typeface="Calibri"/>
              </a:rPr>
              <a:t>(Quoc et al., 2020)</a:t>
            </a:r>
            <a:endParaRPr sz="1600">
              <a:solidFill>
                <a:schemeClr val="dk1"/>
              </a:solidFill>
              <a:latin typeface="Calibri"/>
              <a:ea typeface="Calibri"/>
              <a:cs typeface="Calibri"/>
              <a:sym typeface="Calibri"/>
            </a:endParaRPr>
          </a:p>
        </p:txBody>
      </p:sp>
      <p:sp>
        <p:nvSpPr>
          <p:cNvPr id="199" name="Google Shape;199;g1a47f5f613c_4_18"/>
          <p:cNvSpPr/>
          <p:nvPr/>
        </p:nvSpPr>
        <p:spPr>
          <a:xfrm>
            <a:off x="4572000" y="1417675"/>
            <a:ext cx="4391100" cy="262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g1a47f5f613c_4_18"/>
          <p:cNvPicPr preferRelativeResize="0"/>
          <p:nvPr/>
        </p:nvPicPr>
        <p:blipFill>
          <a:blip r:embed="rId4">
            <a:alphaModFix/>
          </a:blip>
          <a:stretch>
            <a:fillRect/>
          </a:stretch>
        </p:blipFill>
        <p:spPr>
          <a:xfrm>
            <a:off x="4723813" y="1638225"/>
            <a:ext cx="4052475" cy="2258350"/>
          </a:xfrm>
          <a:prstGeom prst="rect">
            <a:avLst/>
          </a:prstGeom>
          <a:noFill/>
          <a:ln>
            <a:noFill/>
          </a:ln>
        </p:spPr>
      </p:pic>
      <p:sp>
        <p:nvSpPr>
          <p:cNvPr id="201" name="Google Shape;201;g1a47f5f613c_4_18"/>
          <p:cNvSpPr txBox="1"/>
          <p:nvPr>
            <p:ph idx="12" type="sldNum"/>
          </p:nvPr>
        </p:nvSpPr>
        <p:spPr>
          <a:xfrm>
            <a:off x="401883" y="44587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g1a47f5f613c_4_25"/>
          <p:cNvSpPr txBox="1"/>
          <p:nvPr/>
        </p:nvSpPr>
        <p:spPr>
          <a:xfrm>
            <a:off x="2459250" y="574025"/>
            <a:ext cx="4225500" cy="8760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i="1" lang="id" sz="2520">
                <a:latin typeface="Calibri"/>
                <a:ea typeface="Calibri"/>
                <a:cs typeface="Calibri"/>
                <a:sym typeface="Calibri"/>
              </a:rPr>
              <a:t>Pseudo-Labeling</a:t>
            </a:r>
            <a:endParaRPr b="1" i="1" sz="2120" u="none" cap="none" strike="noStrike">
              <a:solidFill>
                <a:srgbClr val="000000"/>
              </a:solidFill>
              <a:latin typeface="Calibri"/>
              <a:ea typeface="Calibri"/>
              <a:cs typeface="Calibri"/>
              <a:sym typeface="Calibri"/>
            </a:endParaRPr>
          </a:p>
        </p:txBody>
      </p:sp>
      <p:sp>
        <p:nvSpPr>
          <p:cNvPr id="207" name="Google Shape;207;g1a47f5f613c_4_25"/>
          <p:cNvSpPr txBox="1"/>
          <p:nvPr/>
        </p:nvSpPr>
        <p:spPr>
          <a:xfrm>
            <a:off x="121425" y="1490625"/>
            <a:ext cx="3941100" cy="1169700"/>
          </a:xfrm>
          <a:prstGeom prst="rect">
            <a:avLst/>
          </a:prstGeom>
          <a:noFill/>
          <a:ln>
            <a:noFill/>
          </a:ln>
        </p:spPr>
        <p:txBody>
          <a:bodyPr anchorCtr="0" anchor="t" bIns="91425" lIns="91425" spcFirstLastPara="1" rIns="91425" wrap="square" tIns="91425">
            <a:spAutoFit/>
          </a:bodyPr>
          <a:lstStyle/>
          <a:p>
            <a:pPr indent="-330200" lvl="0" marL="457200" rtl="0" algn="just">
              <a:lnSpc>
                <a:spcPct val="100000"/>
              </a:lnSpc>
              <a:spcBef>
                <a:spcPts val="0"/>
              </a:spcBef>
              <a:spcAft>
                <a:spcPts val="0"/>
              </a:spcAft>
              <a:buClr>
                <a:schemeClr val="dk1"/>
              </a:buClr>
              <a:buSzPts val="1600"/>
              <a:buFont typeface="Calibri"/>
              <a:buChar char="●"/>
            </a:pPr>
            <a:r>
              <a:rPr b="1" i="1" lang="id" sz="1600">
                <a:solidFill>
                  <a:schemeClr val="dk1"/>
                </a:solidFill>
                <a:latin typeface="Calibri"/>
                <a:ea typeface="Calibri"/>
                <a:cs typeface="Calibri"/>
                <a:sym typeface="Calibri"/>
              </a:rPr>
              <a:t>Pseudo-labeling</a:t>
            </a:r>
            <a:r>
              <a:rPr lang="id" sz="1600">
                <a:solidFill>
                  <a:schemeClr val="dk1"/>
                </a:solidFill>
                <a:latin typeface="Calibri"/>
                <a:ea typeface="Calibri"/>
                <a:cs typeface="Calibri"/>
                <a:sym typeface="Calibri"/>
              </a:rPr>
              <a:t> menggunakan model yang dilatih menggunakan data yang sudah </a:t>
            </a:r>
            <a:r>
              <a:rPr b="1" lang="id" sz="1600">
                <a:solidFill>
                  <a:schemeClr val="dk1"/>
                </a:solidFill>
                <a:latin typeface="Calibri"/>
                <a:ea typeface="Calibri"/>
                <a:cs typeface="Calibri"/>
                <a:sym typeface="Calibri"/>
              </a:rPr>
              <a:t>ditandai </a:t>
            </a:r>
            <a:r>
              <a:rPr lang="id" sz="1600">
                <a:solidFill>
                  <a:schemeClr val="dk1"/>
                </a:solidFill>
                <a:latin typeface="Calibri"/>
                <a:ea typeface="Calibri"/>
                <a:cs typeface="Calibri"/>
                <a:sym typeface="Calibri"/>
              </a:rPr>
              <a:t>untuk melakukan prediksi terhadap </a:t>
            </a:r>
            <a:r>
              <a:rPr b="1" i="1" lang="id" sz="1600">
                <a:solidFill>
                  <a:schemeClr val="dk1"/>
                </a:solidFill>
                <a:latin typeface="Calibri"/>
                <a:ea typeface="Calibri"/>
                <a:cs typeface="Calibri"/>
                <a:sym typeface="Calibri"/>
              </a:rPr>
              <a:t>unlabeled </a:t>
            </a:r>
            <a:r>
              <a:rPr lang="id" sz="1600">
                <a:solidFill>
                  <a:schemeClr val="dk1"/>
                </a:solidFill>
                <a:latin typeface="Calibri"/>
                <a:ea typeface="Calibri"/>
                <a:cs typeface="Calibri"/>
                <a:sym typeface="Calibri"/>
              </a:rPr>
              <a:t>data</a:t>
            </a:r>
            <a:endParaRPr sz="1600">
              <a:solidFill>
                <a:schemeClr val="dk1"/>
              </a:solidFill>
              <a:latin typeface="Calibri"/>
              <a:ea typeface="Calibri"/>
              <a:cs typeface="Calibri"/>
              <a:sym typeface="Calibri"/>
            </a:endParaRPr>
          </a:p>
        </p:txBody>
      </p:sp>
      <p:pic>
        <p:nvPicPr>
          <p:cNvPr id="208" name="Google Shape;208;g1a47f5f613c_4_25"/>
          <p:cNvPicPr preferRelativeResize="0"/>
          <p:nvPr/>
        </p:nvPicPr>
        <p:blipFill>
          <a:blip r:embed="rId4">
            <a:alphaModFix/>
          </a:blip>
          <a:stretch>
            <a:fillRect/>
          </a:stretch>
        </p:blipFill>
        <p:spPr>
          <a:xfrm>
            <a:off x="2140588" y="2700925"/>
            <a:ext cx="4813725" cy="1825900"/>
          </a:xfrm>
          <a:prstGeom prst="rect">
            <a:avLst/>
          </a:prstGeom>
          <a:noFill/>
          <a:ln>
            <a:noFill/>
          </a:ln>
        </p:spPr>
      </p:pic>
      <p:sp>
        <p:nvSpPr>
          <p:cNvPr id="209" name="Google Shape;209;g1a47f5f613c_4_25"/>
          <p:cNvSpPr txBox="1"/>
          <p:nvPr/>
        </p:nvSpPr>
        <p:spPr>
          <a:xfrm>
            <a:off x="4686750" y="1526225"/>
            <a:ext cx="3549900" cy="1169700"/>
          </a:xfrm>
          <a:prstGeom prst="rect">
            <a:avLst/>
          </a:prstGeom>
          <a:noFill/>
          <a:ln>
            <a:noFill/>
          </a:ln>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Clr>
                <a:schemeClr val="dk1"/>
              </a:buClr>
              <a:buSzPts val="1600"/>
              <a:buFont typeface="Calibri"/>
              <a:buChar char="●"/>
            </a:pPr>
            <a:r>
              <a:rPr lang="id" sz="1600">
                <a:solidFill>
                  <a:schemeClr val="dk1"/>
                </a:solidFill>
                <a:latin typeface="Calibri"/>
                <a:ea typeface="Calibri"/>
                <a:cs typeface="Calibri"/>
                <a:sym typeface="Calibri"/>
              </a:rPr>
              <a:t>Hasil prediksi dari data yang belum ditandai ini dimaksud sebagai </a:t>
            </a:r>
            <a:r>
              <a:rPr b="1" i="1" lang="id" sz="1600">
                <a:solidFill>
                  <a:schemeClr val="dk1"/>
                </a:solidFill>
                <a:latin typeface="Calibri"/>
                <a:ea typeface="Calibri"/>
                <a:cs typeface="Calibri"/>
                <a:sym typeface="Calibri"/>
              </a:rPr>
              <a:t>pseudo-label</a:t>
            </a:r>
            <a:r>
              <a:rPr b="1" lang="id" sz="1600">
                <a:solidFill>
                  <a:schemeClr val="dk1"/>
                </a:solidFill>
                <a:latin typeface="Calibri"/>
                <a:ea typeface="Calibri"/>
                <a:cs typeface="Calibri"/>
                <a:sym typeface="Calibri"/>
              </a:rPr>
              <a:t> data</a:t>
            </a:r>
            <a:r>
              <a:rPr lang="id"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rPr lang="id" sz="1600">
                <a:solidFill>
                  <a:schemeClr val="dk1"/>
                </a:solidFill>
                <a:latin typeface="Calibri"/>
                <a:ea typeface="Calibri"/>
                <a:cs typeface="Calibri"/>
                <a:sym typeface="Calibri"/>
              </a:rPr>
              <a:t>(Qiu et al., 2019)</a:t>
            </a:r>
            <a:endParaRPr sz="1600">
              <a:solidFill>
                <a:schemeClr val="dk1"/>
              </a:solidFill>
              <a:latin typeface="Calibri"/>
              <a:ea typeface="Calibri"/>
              <a:cs typeface="Calibri"/>
              <a:sym typeface="Calibri"/>
            </a:endParaRPr>
          </a:p>
        </p:txBody>
      </p:sp>
      <p:sp>
        <p:nvSpPr>
          <p:cNvPr id="210" name="Google Shape;210;g1a47f5f613c_4_25"/>
          <p:cNvSpPr txBox="1"/>
          <p:nvPr>
            <p:ph idx="12" type="sldNum"/>
          </p:nvPr>
        </p:nvSpPr>
        <p:spPr>
          <a:xfrm>
            <a:off x="198808" y="45268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g1a47f5f613c_3_5"/>
          <p:cNvSpPr txBox="1"/>
          <p:nvPr/>
        </p:nvSpPr>
        <p:spPr>
          <a:xfrm>
            <a:off x="1059600" y="1978950"/>
            <a:ext cx="7024800" cy="11856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i="0" lang="id" sz="4220" u="none" cap="none" strike="noStrike">
                <a:solidFill>
                  <a:srgbClr val="000000"/>
                </a:solidFill>
                <a:latin typeface="Calibri"/>
                <a:ea typeface="Calibri"/>
                <a:cs typeface="Calibri"/>
                <a:sym typeface="Calibri"/>
              </a:rPr>
              <a:t>Metodologi</a:t>
            </a:r>
            <a:endParaRPr b="1" i="0" sz="4220" u="none" cap="none" strike="noStrike">
              <a:solidFill>
                <a:srgbClr val="000000"/>
              </a:solidFill>
              <a:latin typeface="Calibri"/>
              <a:ea typeface="Calibri"/>
              <a:cs typeface="Calibri"/>
              <a:sym typeface="Calibri"/>
            </a:endParaRPr>
          </a:p>
        </p:txBody>
      </p:sp>
      <p:sp>
        <p:nvSpPr>
          <p:cNvPr id="216" name="Google Shape;216;g1a47f5f613c_3_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1a47f5f613c_0_43"/>
          <p:cNvSpPr txBox="1"/>
          <p:nvPr>
            <p:ph type="title"/>
          </p:nvPr>
        </p:nvSpPr>
        <p:spPr>
          <a:xfrm>
            <a:off x="4502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Pendekatan </a:t>
            </a:r>
            <a:r>
              <a:rPr b="1" lang="id">
                <a:solidFill>
                  <a:srgbClr val="674EA7"/>
                </a:solidFill>
              </a:rPr>
              <a:t>Penelitian</a:t>
            </a:r>
            <a:endParaRPr b="1">
              <a:solidFill>
                <a:srgbClr val="674EA7"/>
              </a:solidFill>
            </a:endParaRPr>
          </a:p>
        </p:txBody>
      </p:sp>
      <p:sp>
        <p:nvSpPr>
          <p:cNvPr id="222" name="Google Shape;222;g1a47f5f613c_0_43"/>
          <p:cNvSpPr txBox="1"/>
          <p:nvPr/>
        </p:nvSpPr>
        <p:spPr>
          <a:xfrm>
            <a:off x="1144950" y="1360700"/>
            <a:ext cx="6854100" cy="20550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chemeClr val="dk1"/>
              </a:buClr>
              <a:buSzPts val="1800"/>
              <a:buFont typeface="Calibri"/>
              <a:buChar char="●"/>
            </a:pPr>
            <a:r>
              <a:rPr lang="id" sz="1800">
                <a:solidFill>
                  <a:schemeClr val="dk1"/>
                </a:solidFill>
                <a:latin typeface="Calibri"/>
                <a:ea typeface="Calibri"/>
                <a:cs typeface="Calibri"/>
                <a:sym typeface="Calibri"/>
              </a:rPr>
              <a:t>Penelitian ini menggunakan pendekatan </a:t>
            </a:r>
            <a:r>
              <a:rPr b="1" lang="id" sz="1800">
                <a:solidFill>
                  <a:schemeClr val="dk1"/>
                </a:solidFill>
                <a:latin typeface="Calibri"/>
                <a:ea typeface="Calibri"/>
                <a:cs typeface="Calibri"/>
                <a:sym typeface="Calibri"/>
              </a:rPr>
              <a:t>kuantitatif</a:t>
            </a:r>
            <a:r>
              <a:rPr lang="id" sz="1800">
                <a:solidFill>
                  <a:schemeClr val="dk1"/>
                </a:solidFill>
                <a:latin typeface="Calibri"/>
                <a:ea typeface="Calibri"/>
                <a:cs typeface="Calibri"/>
                <a:sym typeface="Calibri"/>
              </a:rPr>
              <a:t> berdasarkan </a:t>
            </a:r>
            <a:r>
              <a:rPr lang="id" sz="1800">
                <a:solidFill>
                  <a:schemeClr val="dk1"/>
                </a:solidFill>
                <a:latin typeface="Calibri"/>
                <a:ea typeface="Calibri"/>
                <a:cs typeface="Calibri"/>
                <a:sym typeface="Calibri"/>
              </a:rPr>
              <a:t>hasil skor </a:t>
            </a:r>
            <a:r>
              <a:rPr b="1" lang="id" sz="1800">
                <a:solidFill>
                  <a:schemeClr val="dk1"/>
                </a:solidFill>
                <a:latin typeface="Calibri"/>
                <a:ea typeface="Calibri"/>
                <a:cs typeface="Calibri"/>
                <a:sym typeface="Calibri"/>
              </a:rPr>
              <a:t>akurasi </a:t>
            </a:r>
            <a:r>
              <a:rPr lang="id" sz="1800">
                <a:solidFill>
                  <a:schemeClr val="dk1"/>
                </a:solidFill>
                <a:latin typeface="Calibri"/>
                <a:ea typeface="Calibri"/>
                <a:cs typeface="Calibri"/>
                <a:sym typeface="Calibri"/>
              </a:rPr>
              <a:t>dan </a:t>
            </a:r>
            <a:r>
              <a:rPr b="1" i="1" lang="id" sz="1800">
                <a:solidFill>
                  <a:schemeClr val="dk1"/>
                </a:solidFill>
                <a:latin typeface="Calibri"/>
                <a:ea typeface="Calibri"/>
                <a:cs typeface="Calibri"/>
                <a:sym typeface="Calibri"/>
              </a:rPr>
              <a:t>weighted </a:t>
            </a:r>
            <a:r>
              <a:rPr b="1" lang="id" sz="1800">
                <a:solidFill>
                  <a:schemeClr val="dk1"/>
                </a:solidFill>
                <a:latin typeface="Calibri"/>
                <a:ea typeface="Calibri"/>
                <a:cs typeface="Calibri"/>
                <a:sym typeface="Calibri"/>
              </a:rPr>
              <a:t>F1</a:t>
            </a:r>
            <a:r>
              <a:rPr lang="id"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457200" rtl="0" algn="just">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just">
              <a:lnSpc>
                <a:spcPct val="115000"/>
              </a:lnSpc>
              <a:spcBef>
                <a:spcPts val="0"/>
              </a:spcBef>
              <a:spcAft>
                <a:spcPts val="0"/>
              </a:spcAft>
              <a:buClr>
                <a:schemeClr val="dk1"/>
              </a:buClr>
              <a:buSzPts val="1800"/>
              <a:buFont typeface="Calibri"/>
              <a:buChar char="●"/>
            </a:pPr>
            <a:r>
              <a:rPr lang="id" sz="1800">
                <a:solidFill>
                  <a:schemeClr val="dk1"/>
                </a:solidFill>
                <a:latin typeface="Calibri"/>
                <a:ea typeface="Calibri"/>
                <a:cs typeface="Calibri"/>
                <a:sym typeface="Calibri"/>
              </a:rPr>
              <a:t>Pendekatan </a:t>
            </a:r>
            <a:r>
              <a:rPr b="1" lang="id" sz="1800">
                <a:solidFill>
                  <a:schemeClr val="dk1"/>
                </a:solidFill>
                <a:latin typeface="Calibri"/>
                <a:ea typeface="Calibri"/>
                <a:cs typeface="Calibri"/>
                <a:sym typeface="Calibri"/>
              </a:rPr>
              <a:t>kuantitatif </a:t>
            </a:r>
            <a:r>
              <a:rPr lang="id" sz="1800">
                <a:solidFill>
                  <a:schemeClr val="dk1"/>
                </a:solidFill>
                <a:latin typeface="Calibri"/>
                <a:ea typeface="Calibri"/>
                <a:cs typeface="Calibri"/>
                <a:sym typeface="Calibri"/>
              </a:rPr>
              <a:t>juga digunakan untuk mengetahui persentase dari akumulasi cuitan tersebut mendukung </a:t>
            </a:r>
            <a:r>
              <a:rPr b="1" lang="id" sz="1800">
                <a:solidFill>
                  <a:schemeClr val="dk1"/>
                </a:solidFill>
                <a:latin typeface="Calibri"/>
                <a:ea typeface="Calibri"/>
                <a:cs typeface="Calibri"/>
                <a:sym typeface="Calibri"/>
              </a:rPr>
              <a:t>Bjorka </a:t>
            </a:r>
            <a:r>
              <a:rPr lang="id" sz="1800">
                <a:solidFill>
                  <a:schemeClr val="dk1"/>
                </a:solidFill>
                <a:latin typeface="Calibri"/>
                <a:ea typeface="Calibri"/>
                <a:cs typeface="Calibri"/>
                <a:sym typeface="Calibri"/>
              </a:rPr>
              <a:t>atau </a:t>
            </a:r>
            <a:r>
              <a:rPr b="1" lang="id" sz="1800">
                <a:solidFill>
                  <a:schemeClr val="dk1"/>
                </a:solidFill>
                <a:latin typeface="Calibri"/>
                <a:ea typeface="Calibri"/>
                <a:cs typeface="Calibri"/>
                <a:sym typeface="Calibri"/>
              </a:rPr>
              <a:t>pemerintah</a:t>
            </a:r>
            <a:r>
              <a:rPr lang="id" sz="1800">
                <a:solidFill>
                  <a:schemeClr val="dk1"/>
                </a:solidFill>
                <a:latin typeface="Calibri"/>
                <a:ea typeface="Calibri"/>
                <a:cs typeface="Calibri"/>
                <a:sym typeface="Calibri"/>
              </a:rPr>
              <a:t>. </a:t>
            </a:r>
            <a:endParaRPr i="0" sz="1800" u="none" cap="none" strike="noStrike">
              <a:solidFill>
                <a:srgbClr val="000000"/>
              </a:solidFill>
              <a:latin typeface="Calibri"/>
              <a:ea typeface="Calibri"/>
              <a:cs typeface="Calibri"/>
              <a:sym typeface="Calibri"/>
            </a:endParaRPr>
          </a:p>
        </p:txBody>
      </p:sp>
      <p:sp>
        <p:nvSpPr>
          <p:cNvPr id="223" name="Google Shape;223;g1a47f5f613c_0_43"/>
          <p:cNvSpPr txBox="1"/>
          <p:nvPr>
            <p:ph idx="12" type="sldNum"/>
          </p:nvPr>
        </p:nvSpPr>
        <p:spPr>
          <a:xfrm>
            <a:off x="261733" y="45531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g1a47f5f613c_0_54"/>
          <p:cNvSpPr txBox="1"/>
          <p:nvPr>
            <p:ph type="title"/>
          </p:nvPr>
        </p:nvSpPr>
        <p:spPr>
          <a:xfrm>
            <a:off x="4502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Tahapan</a:t>
            </a:r>
            <a:r>
              <a:rPr b="1" lang="id"/>
              <a:t> </a:t>
            </a:r>
            <a:r>
              <a:rPr b="1" lang="id">
                <a:solidFill>
                  <a:srgbClr val="674EA7"/>
                </a:solidFill>
              </a:rPr>
              <a:t>Penelitian</a:t>
            </a:r>
            <a:endParaRPr b="1">
              <a:solidFill>
                <a:srgbClr val="674EA7"/>
              </a:solidFill>
            </a:endParaRPr>
          </a:p>
        </p:txBody>
      </p:sp>
      <p:sp>
        <p:nvSpPr>
          <p:cNvPr id="229" name="Google Shape;229;g1a47f5f613c_0_54"/>
          <p:cNvSpPr txBox="1"/>
          <p:nvPr/>
        </p:nvSpPr>
        <p:spPr>
          <a:xfrm>
            <a:off x="270100" y="1405950"/>
            <a:ext cx="3693900" cy="1165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Calibri"/>
              <a:buAutoNum type="arabicPeriod"/>
            </a:pPr>
            <a:r>
              <a:rPr lang="id">
                <a:solidFill>
                  <a:schemeClr val="dk1"/>
                </a:solidFill>
                <a:latin typeface="Calibri"/>
                <a:ea typeface="Calibri"/>
                <a:cs typeface="Calibri"/>
                <a:sym typeface="Calibri"/>
              </a:rPr>
              <a:t>Penentuan Topik Analisis Sentimen dan </a:t>
            </a:r>
            <a:r>
              <a:rPr i="1" lang="id">
                <a:solidFill>
                  <a:schemeClr val="dk1"/>
                </a:solidFill>
                <a:latin typeface="Calibri"/>
                <a:ea typeface="Calibri"/>
                <a:cs typeface="Calibri"/>
                <a:sym typeface="Calibri"/>
              </a:rPr>
              <a:t>Hate Speech</a:t>
            </a:r>
            <a:endParaRPr i="1">
              <a:solidFill>
                <a:schemeClr val="dk1"/>
              </a:solidFill>
              <a:latin typeface="Calibri"/>
              <a:ea typeface="Calibri"/>
              <a:cs typeface="Calibri"/>
              <a:sym typeface="Calibri"/>
            </a:endParaRPr>
          </a:p>
          <a:p>
            <a:pPr indent="0" lvl="0" marL="0" rtl="0" algn="just">
              <a:lnSpc>
                <a:spcPct val="150000"/>
              </a:lnSpc>
              <a:spcBef>
                <a:spcPts val="0"/>
              </a:spcBef>
              <a:spcAft>
                <a:spcPts val="1000"/>
              </a:spcAft>
              <a:buNone/>
            </a:pPr>
            <a:r>
              <a:t/>
            </a:r>
            <a:endParaRPr i="1">
              <a:solidFill>
                <a:schemeClr val="dk1"/>
              </a:solidFill>
              <a:latin typeface="Calibri"/>
              <a:ea typeface="Calibri"/>
              <a:cs typeface="Calibri"/>
              <a:sym typeface="Calibri"/>
            </a:endParaRPr>
          </a:p>
        </p:txBody>
      </p:sp>
      <p:sp>
        <p:nvSpPr>
          <p:cNvPr id="230" name="Google Shape;230;g1a47f5f613c_0_54"/>
          <p:cNvSpPr txBox="1"/>
          <p:nvPr/>
        </p:nvSpPr>
        <p:spPr>
          <a:xfrm>
            <a:off x="358344" y="2823425"/>
            <a:ext cx="40482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d">
                <a:solidFill>
                  <a:schemeClr val="dk1"/>
                </a:solidFill>
                <a:latin typeface="Calibri"/>
                <a:ea typeface="Calibri"/>
                <a:cs typeface="Calibri"/>
                <a:sym typeface="Calibri"/>
              </a:rPr>
              <a:t>2.     </a:t>
            </a:r>
            <a:r>
              <a:rPr lang="id">
                <a:solidFill>
                  <a:schemeClr val="dk1"/>
                </a:solidFill>
                <a:latin typeface="Calibri"/>
                <a:ea typeface="Calibri"/>
                <a:cs typeface="Calibri"/>
                <a:sym typeface="Calibri"/>
              </a:rPr>
              <a:t>Studi Pendahuluan</a:t>
            </a:r>
            <a:endParaRPr i="1">
              <a:solidFill>
                <a:schemeClr val="dk1"/>
              </a:solidFill>
              <a:latin typeface="Calibri"/>
              <a:ea typeface="Calibri"/>
              <a:cs typeface="Calibri"/>
              <a:sym typeface="Calibri"/>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p:txBody>
      </p:sp>
      <p:sp>
        <p:nvSpPr>
          <p:cNvPr id="231" name="Google Shape;231;g1a47f5f613c_0_54"/>
          <p:cNvSpPr txBox="1"/>
          <p:nvPr/>
        </p:nvSpPr>
        <p:spPr>
          <a:xfrm>
            <a:off x="4572000" y="1386875"/>
            <a:ext cx="36939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d">
                <a:solidFill>
                  <a:schemeClr val="dk1"/>
                </a:solidFill>
                <a:latin typeface="Calibri"/>
                <a:ea typeface="Calibri"/>
                <a:cs typeface="Calibri"/>
                <a:sym typeface="Calibri"/>
              </a:rPr>
              <a:t>3.     Perumusan Masalah</a:t>
            </a:r>
            <a:endParaRPr i="1">
              <a:solidFill>
                <a:schemeClr val="dk1"/>
              </a:solidFill>
              <a:latin typeface="Calibri"/>
              <a:ea typeface="Calibri"/>
              <a:cs typeface="Calibri"/>
              <a:sym typeface="Calibri"/>
            </a:endParaRPr>
          </a:p>
          <a:p>
            <a:pPr indent="0" lvl="0" marL="0" rtl="0" algn="just">
              <a:lnSpc>
                <a:spcPct val="150000"/>
              </a:lnSpc>
              <a:spcBef>
                <a:spcPts val="0"/>
              </a:spcBef>
              <a:spcAft>
                <a:spcPts val="1000"/>
              </a:spcAft>
              <a:buNone/>
            </a:pPr>
            <a:r>
              <a:t/>
            </a:r>
            <a:endParaRPr i="1">
              <a:solidFill>
                <a:schemeClr val="dk1"/>
              </a:solidFill>
              <a:latin typeface="Calibri"/>
              <a:ea typeface="Calibri"/>
              <a:cs typeface="Calibri"/>
              <a:sym typeface="Calibri"/>
            </a:endParaRPr>
          </a:p>
        </p:txBody>
      </p:sp>
      <p:sp>
        <p:nvSpPr>
          <p:cNvPr id="232" name="Google Shape;232;g1a47f5f613c_0_54"/>
          <p:cNvSpPr txBox="1"/>
          <p:nvPr/>
        </p:nvSpPr>
        <p:spPr>
          <a:xfrm>
            <a:off x="4572000" y="2823425"/>
            <a:ext cx="36939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d">
                <a:solidFill>
                  <a:schemeClr val="dk1"/>
                </a:solidFill>
                <a:latin typeface="Calibri"/>
                <a:ea typeface="Calibri"/>
                <a:cs typeface="Calibri"/>
                <a:sym typeface="Calibri"/>
              </a:rPr>
              <a:t>4.</a:t>
            </a:r>
            <a:r>
              <a:rPr lang="id">
                <a:solidFill>
                  <a:schemeClr val="dk1"/>
                </a:solidFill>
                <a:latin typeface="Calibri"/>
                <a:ea typeface="Calibri"/>
                <a:cs typeface="Calibri"/>
                <a:sym typeface="Calibri"/>
              </a:rPr>
              <a:t>     Pengumpulan Data</a:t>
            </a:r>
            <a:endParaRPr i="1">
              <a:solidFill>
                <a:schemeClr val="dk1"/>
              </a:solidFill>
              <a:latin typeface="Calibri"/>
              <a:ea typeface="Calibri"/>
              <a:cs typeface="Calibri"/>
              <a:sym typeface="Calibri"/>
            </a:endParaRPr>
          </a:p>
          <a:p>
            <a:pPr indent="0" lvl="0" marL="0" rtl="0" algn="just">
              <a:lnSpc>
                <a:spcPct val="150000"/>
              </a:lnSpc>
              <a:spcBef>
                <a:spcPts val="0"/>
              </a:spcBef>
              <a:spcAft>
                <a:spcPts val="1000"/>
              </a:spcAft>
              <a:buNone/>
            </a:pPr>
            <a:r>
              <a:t/>
            </a:r>
            <a:endParaRPr>
              <a:solidFill>
                <a:schemeClr val="dk1"/>
              </a:solidFill>
              <a:latin typeface="Calibri"/>
              <a:ea typeface="Calibri"/>
              <a:cs typeface="Calibri"/>
              <a:sym typeface="Calibri"/>
            </a:endParaRPr>
          </a:p>
        </p:txBody>
      </p:sp>
      <p:sp>
        <p:nvSpPr>
          <p:cNvPr id="233" name="Google Shape;233;g1a47f5f613c_0_54"/>
          <p:cNvSpPr txBox="1"/>
          <p:nvPr/>
        </p:nvSpPr>
        <p:spPr>
          <a:xfrm>
            <a:off x="358354" y="3913911"/>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d">
                <a:solidFill>
                  <a:schemeClr val="dk1"/>
                </a:solidFill>
                <a:latin typeface="Calibri"/>
                <a:ea typeface="Calibri"/>
                <a:cs typeface="Calibri"/>
                <a:sym typeface="Calibri"/>
              </a:rPr>
              <a:t>5</a:t>
            </a:r>
            <a:r>
              <a:rPr lang="id">
                <a:solidFill>
                  <a:schemeClr val="dk1"/>
                </a:solidFill>
                <a:latin typeface="Calibri"/>
                <a:ea typeface="Calibri"/>
                <a:cs typeface="Calibri"/>
                <a:sym typeface="Calibri"/>
              </a:rPr>
              <a:t>.     Pemodelan Data</a:t>
            </a:r>
            <a:endParaRPr/>
          </a:p>
        </p:txBody>
      </p:sp>
      <p:sp>
        <p:nvSpPr>
          <p:cNvPr id="234" name="Google Shape;234;g1a47f5f613c_0_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g1a47f5f613c_4_57"/>
          <p:cNvSpPr txBox="1"/>
          <p:nvPr>
            <p:ph type="title"/>
          </p:nvPr>
        </p:nvSpPr>
        <p:spPr>
          <a:xfrm>
            <a:off x="4502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Tahapan </a:t>
            </a:r>
            <a:r>
              <a:rPr b="1" lang="id">
                <a:solidFill>
                  <a:srgbClr val="674EA7"/>
                </a:solidFill>
              </a:rPr>
              <a:t>Penelitian</a:t>
            </a:r>
            <a:endParaRPr b="1">
              <a:solidFill>
                <a:srgbClr val="674EA7"/>
              </a:solidFill>
            </a:endParaRPr>
          </a:p>
        </p:txBody>
      </p:sp>
      <p:sp>
        <p:nvSpPr>
          <p:cNvPr id="240" name="Google Shape;240;g1a47f5f613c_4_57"/>
          <p:cNvSpPr txBox="1"/>
          <p:nvPr/>
        </p:nvSpPr>
        <p:spPr>
          <a:xfrm>
            <a:off x="410075" y="1644600"/>
            <a:ext cx="36939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d">
                <a:solidFill>
                  <a:schemeClr val="dk1"/>
                </a:solidFill>
                <a:latin typeface="Calibri"/>
                <a:ea typeface="Calibri"/>
                <a:cs typeface="Calibri"/>
                <a:sym typeface="Calibri"/>
              </a:rPr>
              <a:t>4.     Pengumpulan Data</a:t>
            </a:r>
            <a:endParaRPr i="1">
              <a:solidFill>
                <a:schemeClr val="dk1"/>
              </a:solidFill>
              <a:latin typeface="Calibri"/>
              <a:ea typeface="Calibri"/>
              <a:cs typeface="Calibri"/>
              <a:sym typeface="Calibri"/>
            </a:endParaRPr>
          </a:p>
          <a:p>
            <a:pPr indent="0" lvl="0" marL="0" rtl="0" algn="just">
              <a:lnSpc>
                <a:spcPct val="150000"/>
              </a:lnSpc>
              <a:spcBef>
                <a:spcPts val="0"/>
              </a:spcBef>
              <a:spcAft>
                <a:spcPts val="1000"/>
              </a:spcAft>
              <a:buNone/>
            </a:pPr>
            <a:r>
              <a:rPr lang="id">
                <a:solidFill>
                  <a:schemeClr val="dk1"/>
                </a:solidFill>
                <a:latin typeface="Calibri"/>
                <a:ea typeface="Calibri"/>
                <a:cs typeface="Calibri"/>
                <a:sym typeface="Calibri"/>
              </a:rPr>
              <a:t>Pengumpulan data dilakukan pada salah satu media sosial Twitter. Pengumpulan data dilakukan dengan metode </a:t>
            </a:r>
            <a:r>
              <a:rPr i="1" lang="id">
                <a:solidFill>
                  <a:schemeClr val="dk1"/>
                </a:solidFill>
                <a:latin typeface="Calibri"/>
                <a:ea typeface="Calibri"/>
                <a:cs typeface="Calibri"/>
                <a:sym typeface="Calibri"/>
              </a:rPr>
              <a:t>data scraping </a:t>
            </a:r>
            <a:r>
              <a:rPr lang="id">
                <a:solidFill>
                  <a:schemeClr val="dk1"/>
                </a:solidFill>
                <a:latin typeface="Calibri"/>
                <a:ea typeface="Calibri"/>
                <a:cs typeface="Calibri"/>
                <a:sym typeface="Calibri"/>
              </a:rPr>
              <a:t>melalui Twitter API.</a:t>
            </a:r>
            <a:endParaRPr>
              <a:solidFill>
                <a:schemeClr val="dk1"/>
              </a:solidFill>
              <a:latin typeface="Calibri"/>
              <a:ea typeface="Calibri"/>
              <a:cs typeface="Calibri"/>
              <a:sym typeface="Calibri"/>
            </a:endParaRPr>
          </a:p>
        </p:txBody>
      </p:sp>
      <p:sp>
        <p:nvSpPr>
          <p:cNvPr id="241" name="Google Shape;241;g1a47f5f613c_4_57"/>
          <p:cNvSpPr txBox="1"/>
          <p:nvPr/>
        </p:nvSpPr>
        <p:spPr>
          <a:xfrm>
            <a:off x="4864650" y="1806300"/>
            <a:ext cx="36939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d">
                <a:solidFill>
                  <a:schemeClr val="dk1"/>
                </a:solidFill>
                <a:latin typeface="Calibri"/>
                <a:ea typeface="Calibri"/>
                <a:cs typeface="Calibri"/>
                <a:sym typeface="Calibri"/>
              </a:rPr>
              <a:t>5. Pemodelan data</a:t>
            </a:r>
            <a:endParaRPr i="1">
              <a:solidFill>
                <a:schemeClr val="dk1"/>
              </a:solidFill>
              <a:latin typeface="Calibri"/>
              <a:ea typeface="Calibri"/>
              <a:cs typeface="Calibri"/>
              <a:sym typeface="Calibri"/>
            </a:endParaRPr>
          </a:p>
          <a:p>
            <a:pPr indent="0" lvl="0" marL="0" rtl="0" algn="just">
              <a:lnSpc>
                <a:spcPct val="150000"/>
              </a:lnSpc>
              <a:spcBef>
                <a:spcPts val="0"/>
              </a:spcBef>
              <a:spcAft>
                <a:spcPts val="0"/>
              </a:spcAft>
              <a:buClr>
                <a:schemeClr val="dk1"/>
              </a:buClr>
              <a:buSzPts val="1100"/>
              <a:buFont typeface="Arial"/>
              <a:buNone/>
            </a:pPr>
            <a:r>
              <a:rPr lang="id">
                <a:solidFill>
                  <a:schemeClr val="dk1"/>
                </a:solidFill>
                <a:latin typeface="Calibri"/>
                <a:ea typeface="Calibri"/>
                <a:cs typeface="Calibri"/>
                <a:sym typeface="Calibri"/>
              </a:rPr>
              <a:t>Data yang sudah terkumpul akan diolah dengan menggunakan model pembelajaran mesin BERTweet dan RoBERTa</a:t>
            </a:r>
            <a:endParaRPr>
              <a:solidFill>
                <a:schemeClr val="dk1"/>
              </a:solidFill>
              <a:latin typeface="Calibri"/>
              <a:ea typeface="Calibri"/>
              <a:cs typeface="Calibri"/>
              <a:sym typeface="Calibri"/>
            </a:endParaRPr>
          </a:p>
        </p:txBody>
      </p:sp>
      <p:sp>
        <p:nvSpPr>
          <p:cNvPr id="242" name="Google Shape;242;g1a47f5f613c_4_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g19008706bb5_0_4"/>
          <p:cNvSpPr txBox="1"/>
          <p:nvPr/>
        </p:nvSpPr>
        <p:spPr>
          <a:xfrm>
            <a:off x="2373000" y="246275"/>
            <a:ext cx="3463800" cy="858900"/>
          </a:xfrm>
          <a:prstGeom prst="rect">
            <a:avLst/>
          </a:prstGeom>
          <a:noFill/>
          <a:ln>
            <a:noFill/>
          </a:ln>
        </p:spPr>
        <p:txBody>
          <a:bodyPr anchorCtr="0" anchor="ctr" bIns="45700" lIns="91425" spcFirstLastPara="1" rIns="91425" wrap="square" tIns="45700">
            <a:normAutofit/>
          </a:bodyPr>
          <a:lstStyle/>
          <a:p>
            <a:pPr indent="0" lvl="0" marL="0" marR="0" rtl="0" algn="r">
              <a:lnSpc>
                <a:spcPct val="70000"/>
              </a:lnSpc>
              <a:spcBef>
                <a:spcPts val="0"/>
              </a:spcBef>
              <a:spcAft>
                <a:spcPts val="0"/>
              </a:spcAft>
              <a:buClr>
                <a:srgbClr val="000000"/>
              </a:buClr>
              <a:buSzPts val="935"/>
              <a:buFont typeface="Arial"/>
              <a:buNone/>
            </a:pPr>
            <a:r>
              <a:rPr b="1" lang="id" sz="3220">
                <a:solidFill>
                  <a:srgbClr val="674EA7"/>
                </a:solidFill>
                <a:latin typeface="Calibri"/>
                <a:ea typeface="Calibri"/>
                <a:cs typeface="Calibri"/>
                <a:sym typeface="Calibri"/>
              </a:rPr>
              <a:t>Tim </a:t>
            </a:r>
            <a:r>
              <a:rPr b="1" lang="id" sz="3220">
                <a:solidFill>
                  <a:schemeClr val="dk1"/>
                </a:solidFill>
                <a:latin typeface="Calibri"/>
                <a:ea typeface="Calibri"/>
                <a:cs typeface="Calibri"/>
                <a:sym typeface="Calibri"/>
              </a:rPr>
              <a:t>Peneliti </a:t>
            </a:r>
            <a:endParaRPr b="1" i="0" sz="3220" u="none" cap="none" strike="noStrike">
              <a:solidFill>
                <a:srgbClr val="674EA7"/>
              </a:solidFill>
              <a:latin typeface="Calibri"/>
              <a:ea typeface="Calibri"/>
              <a:cs typeface="Calibri"/>
              <a:sym typeface="Calibri"/>
            </a:endParaRPr>
          </a:p>
        </p:txBody>
      </p:sp>
      <p:pic>
        <p:nvPicPr>
          <p:cNvPr id="64" name="Google Shape;64;g19008706bb5_0_4"/>
          <p:cNvPicPr preferRelativeResize="0"/>
          <p:nvPr/>
        </p:nvPicPr>
        <p:blipFill rotWithShape="1">
          <a:blip r:embed="rId4">
            <a:alphaModFix/>
          </a:blip>
          <a:srcRect b="0" l="0" r="0" t="0"/>
          <a:stretch/>
        </p:blipFill>
        <p:spPr>
          <a:xfrm>
            <a:off x="7571638" y="1409975"/>
            <a:ext cx="952500" cy="952500"/>
          </a:xfrm>
          <a:prstGeom prst="rect">
            <a:avLst/>
          </a:prstGeom>
          <a:noFill/>
          <a:ln>
            <a:noFill/>
          </a:ln>
        </p:spPr>
      </p:pic>
      <p:sp>
        <p:nvSpPr>
          <p:cNvPr id="65" name="Google Shape;65;g19008706bb5_0_4"/>
          <p:cNvSpPr txBox="1"/>
          <p:nvPr/>
        </p:nvSpPr>
        <p:spPr>
          <a:xfrm>
            <a:off x="4592100" y="1532225"/>
            <a:ext cx="2784300" cy="708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000"/>
              <a:buFont typeface="Arial"/>
              <a:buNone/>
            </a:pPr>
            <a:r>
              <a:rPr b="1" i="0" lang="id" sz="2000" u="none" cap="none" strike="noStrike">
                <a:solidFill>
                  <a:srgbClr val="674EA7"/>
                </a:solidFill>
                <a:latin typeface="Arial"/>
                <a:ea typeface="Arial"/>
                <a:cs typeface="Arial"/>
                <a:sym typeface="Arial"/>
              </a:rPr>
              <a:t>Bryan Tjandra</a:t>
            </a:r>
            <a:endParaRPr b="1" i="0" sz="2000" u="none" cap="none" strike="noStrike">
              <a:solidFill>
                <a:srgbClr val="674EA7"/>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id" sz="1400" u="sng" cap="none" strike="noStrike">
                <a:solidFill>
                  <a:schemeClr val="hlink"/>
                </a:solidFill>
                <a:latin typeface="Arial"/>
                <a:ea typeface="Arial"/>
                <a:cs typeface="Arial"/>
                <a:sym typeface="Arial"/>
                <a:hlinkClick r:id="rId5"/>
              </a:rPr>
              <a:t>bryan.tjandra@ui.ac.id </a:t>
            </a:r>
            <a:endParaRPr b="0" i="0" sz="1400" u="none" cap="none" strike="noStrike">
              <a:solidFill>
                <a:srgbClr val="000000"/>
              </a:solidFill>
              <a:latin typeface="Arial"/>
              <a:ea typeface="Arial"/>
              <a:cs typeface="Arial"/>
              <a:sym typeface="Arial"/>
            </a:endParaRPr>
          </a:p>
        </p:txBody>
      </p:sp>
      <p:sp>
        <p:nvSpPr>
          <p:cNvPr id="66" name="Google Shape;66;g19008706bb5_0_4"/>
          <p:cNvSpPr txBox="1"/>
          <p:nvPr/>
        </p:nvSpPr>
        <p:spPr>
          <a:xfrm>
            <a:off x="4592100" y="3120900"/>
            <a:ext cx="2784300" cy="1015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2000"/>
              <a:buFont typeface="Arial"/>
              <a:buNone/>
            </a:pPr>
            <a:r>
              <a:rPr b="1" lang="id" sz="2000">
                <a:solidFill>
                  <a:srgbClr val="674EA7"/>
                </a:solidFill>
              </a:rPr>
              <a:t>Yudi Putra Sabri</a:t>
            </a:r>
            <a:endParaRPr b="1" sz="2000">
              <a:solidFill>
                <a:srgbClr val="674EA7"/>
              </a:solidFill>
            </a:endParaRPr>
          </a:p>
          <a:p>
            <a:pPr indent="0" lvl="0" marL="0" rtl="0" algn="r">
              <a:spcBef>
                <a:spcPts val="0"/>
              </a:spcBef>
              <a:spcAft>
                <a:spcPts val="0"/>
              </a:spcAft>
              <a:buClr>
                <a:schemeClr val="dk1"/>
              </a:buClr>
              <a:buSzPts val="1400"/>
              <a:buFont typeface="Arial"/>
              <a:buNone/>
            </a:pPr>
            <a:r>
              <a:rPr lang="id" u="sng">
                <a:solidFill>
                  <a:schemeClr val="accent5"/>
                </a:solidFill>
                <a:hlinkClick r:id="rId6">
                  <a:extLst>
                    <a:ext uri="{A12FA001-AC4F-418D-AE19-62706E023703}">
                      <ahyp:hlinkClr val="tx"/>
                    </a:ext>
                  </a:extLst>
                </a:hlinkClick>
              </a:rPr>
              <a:t>yudi.putra@ui.ac.id </a:t>
            </a:r>
            <a:endParaRPr>
              <a:solidFill>
                <a:schemeClr val="dk1"/>
              </a:solidFill>
            </a:endParaRPr>
          </a:p>
          <a:p>
            <a:pPr indent="0" lvl="0" marL="0" marR="0" rtl="0" algn="r">
              <a:lnSpc>
                <a:spcPct val="100000"/>
              </a:lnSpc>
              <a:spcBef>
                <a:spcPts val="0"/>
              </a:spcBef>
              <a:spcAft>
                <a:spcPts val="0"/>
              </a:spcAft>
              <a:buClr>
                <a:srgbClr val="000000"/>
              </a:buClr>
              <a:buSzPts val="1400"/>
              <a:buFont typeface="Arial"/>
              <a:buNone/>
            </a:pPr>
            <a:r>
              <a:t/>
            </a:r>
            <a:endParaRPr b="1" sz="2000">
              <a:solidFill>
                <a:srgbClr val="674EA7"/>
              </a:solidFill>
            </a:endParaRPr>
          </a:p>
        </p:txBody>
      </p:sp>
      <p:sp>
        <p:nvSpPr>
          <p:cNvPr id="67" name="Google Shape;67;g19008706bb5_0_4"/>
          <p:cNvSpPr txBox="1"/>
          <p:nvPr/>
        </p:nvSpPr>
        <p:spPr>
          <a:xfrm>
            <a:off x="1787824" y="1366175"/>
            <a:ext cx="2784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id" sz="2000">
                <a:solidFill>
                  <a:srgbClr val="674EA7"/>
                </a:solidFill>
              </a:rPr>
              <a:t>Muhammad Hilman Al Ayubi</a:t>
            </a:r>
            <a:endParaRPr b="1" i="0" sz="2000" u="none" cap="none" strike="noStrike">
              <a:solidFill>
                <a:srgbClr val="674EA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id" u="sng">
                <a:solidFill>
                  <a:schemeClr val="accent5"/>
                </a:solidFill>
                <a:hlinkClick r:id="rId7">
                  <a:extLst>
                    <a:ext uri="{A12FA001-AC4F-418D-AE19-62706E023703}">
                      <ahyp:hlinkClr val="tx"/>
                    </a:ext>
                  </a:extLst>
                </a:hlinkClick>
              </a:rPr>
              <a:t>muhammad.hilman11</a:t>
            </a:r>
            <a:r>
              <a:rPr b="0" i="0" lang="id" sz="1400" u="sng" cap="none" strike="noStrike">
                <a:solidFill>
                  <a:schemeClr val="hlink"/>
                </a:solidFill>
                <a:latin typeface="Arial"/>
                <a:ea typeface="Arial"/>
                <a:cs typeface="Arial"/>
                <a:sym typeface="Arial"/>
                <a:hlinkClick r:id="rId8"/>
              </a:rPr>
              <a:t>@ui.ac.id </a:t>
            </a:r>
            <a:endParaRPr b="0" i="0" sz="1400" u="none" cap="none" strike="noStrike">
              <a:solidFill>
                <a:srgbClr val="000000"/>
              </a:solidFill>
              <a:latin typeface="Arial"/>
              <a:ea typeface="Arial"/>
              <a:cs typeface="Arial"/>
              <a:sym typeface="Arial"/>
            </a:endParaRPr>
          </a:p>
        </p:txBody>
      </p:sp>
      <p:pic>
        <p:nvPicPr>
          <p:cNvPr id="68" name="Google Shape;68;g19008706bb5_0_4"/>
          <p:cNvPicPr preferRelativeResize="0"/>
          <p:nvPr/>
        </p:nvPicPr>
        <p:blipFill rotWithShape="1">
          <a:blip r:embed="rId9">
            <a:alphaModFix/>
          </a:blip>
          <a:srcRect b="12456" l="0" r="0" t="12456"/>
          <a:stretch/>
        </p:blipFill>
        <p:spPr>
          <a:xfrm>
            <a:off x="593438" y="2921825"/>
            <a:ext cx="952500" cy="952498"/>
          </a:xfrm>
          <a:prstGeom prst="rect">
            <a:avLst/>
          </a:prstGeom>
          <a:noFill/>
          <a:ln>
            <a:noFill/>
          </a:ln>
        </p:spPr>
      </p:pic>
      <p:sp>
        <p:nvSpPr>
          <p:cNvPr id="69" name="Google Shape;69;g19008706bb5_0_4"/>
          <p:cNvSpPr txBox="1"/>
          <p:nvPr/>
        </p:nvSpPr>
        <p:spPr>
          <a:xfrm>
            <a:off x="1787824" y="3151975"/>
            <a:ext cx="2784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b="1" lang="id" sz="2000">
                <a:solidFill>
                  <a:srgbClr val="674EA7"/>
                </a:solidFill>
              </a:rPr>
              <a:t>Johannes Setiawan</a:t>
            </a:r>
            <a:endParaRPr b="1" sz="2000">
              <a:solidFill>
                <a:srgbClr val="674EA7"/>
              </a:solidFill>
            </a:endParaRPr>
          </a:p>
          <a:p>
            <a:pPr indent="0" lvl="0" marL="0" rtl="0" algn="l">
              <a:spcBef>
                <a:spcPts val="0"/>
              </a:spcBef>
              <a:spcAft>
                <a:spcPts val="0"/>
              </a:spcAft>
              <a:buClr>
                <a:schemeClr val="dk1"/>
              </a:buClr>
              <a:buSzPts val="1400"/>
              <a:buFont typeface="Arial"/>
              <a:buNone/>
            </a:pPr>
            <a:r>
              <a:rPr lang="id" u="sng">
                <a:solidFill>
                  <a:schemeClr val="accent5"/>
                </a:solidFill>
                <a:hlinkClick r:id="rId10">
                  <a:extLst>
                    <a:ext uri="{A12FA001-AC4F-418D-AE19-62706E023703}">
                      <ahyp:hlinkClr val="tx"/>
                    </a:ext>
                  </a:extLst>
                </a:hlinkClick>
              </a:rPr>
              <a:t>johannes.setiawan@ui.ac.id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1" sz="2000">
              <a:solidFill>
                <a:srgbClr val="674EA7"/>
              </a:solidFill>
            </a:endParaRPr>
          </a:p>
        </p:txBody>
      </p:sp>
      <p:pic>
        <p:nvPicPr>
          <p:cNvPr id="70" name="Google Shape;70;g19008706bb5_0_4"/>
          <p:cNvPicPr preferRelativeResize="0"/>
          <p:nvPr/>
        </p:nvPicPr>
        <p:blipFill>
          <a:blip r:embed="rId11">
            <a:alphaModFix/>
          </a:blip>
          <a:stretch>
            <a:fillRect/>
          </a:stretch>
        </p:blipFill>
        <p:spPr>
          <a:xfrm>
            <a:off x="593450" y="1409975"/>
            <a:ext cx="952499" cy="952499"/>
          </a:xfrm>
          <a:prstGeom prst="rect">
            <a:avLst/>
          </a:prstGeom>
          <a:noFill/>
          <a:ln>
            <a:noFill/>
          </a:ln>
        </p:spPr>
      </p:pic>
      <p:pic>
        <p:nvPicPr>
          <p:cNvPr id="71" name="Google Shape;71;g19008706bb5_0_4"/>
          <p:cNvPicPr preferRelativeResize="0"/>
          <p:nvPr/>
        </p:nvPicPr>
        <p:blipFill>
          <a:blip r:embed="rId12">
            <a:alphaModFix/>
          </a:blip>
          <a:stretch>
            <a:fillRect/>
          </a:stretch>
        </p:blipFill>
        <p:spPr>
          <a:xfrm>
            <a:off x="7592325" y="2945700"/>
            <a:ext cx="911151" cy="952499"/>
          </a:xfrm>
          <a:prstGeom prst="rect">
            <a:avLst/>
          </a:prstGeom>
          <a:noFill/>
          <a:ln>
            <a:noFill/>
          </a:ln>
        </p:spPr>
      </p:pic>
      <p:sp>
        <p:nvSpPr>
          <p:cNvPr id="72" name="Google Shape;72;g19008706bb5_0_4"/>
          <p:cNvSpPr/>
          <p:nvPr/>
        </p:nvSpPr>
        <p:spPr>
          <a:xfrm>
            <a:off x="8722825" y="4686550"/>
            <a:ext cx="345000" cy="37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19008706bb5_0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g1a495d32c61_2_66"/>
          <p:cNvSpPr txBox="1"/>
          <p:nvPr>
            <p:ph type="title"/>
          </p:nvPr>
        </p:nvSpPr>
        <p:spPr>
          <a:xfrm>
            <a:off x="28263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Metode </a:t>
            </a:r>
            <a:r>
              <a:rPr b="1" lang="id">
                <a:solidFill>
                  <a:srgbClr val="674EA7"/>
                </a:solidFill>
              </a:rPr>
              <a:t>Eksperimen</a:t>
            </a:r>
            <a:endParaRPr b="1">
              <a:solidFill>
                <a:srgbClr val="674EA7"/>
              </a:solidFill>
            </a:endParaRPr>
          </a:p>
        </p:txBody>
      </p:sp>
      <p:pic>
        <p:nvPicPr>
          <p:cNvPr id="248" name="Google Shape;248;g1a495d32c61_2_66"/>
          <p:cNvPicPr preferRelativeResize="0"/>
          <p:nvPr/>
        </p:nvPicPr>
        <p:blipFill>
          <a:blip r:embed="rId4">
            <a:alphaModFix/>
          </a:blip>
          <a:stretch>
            <a:fillRect/>
          </a:stretch>
        </p:blipFill>
        <p:spPr>
          <a:xfrm>
            <a:off x="632250" y="906550"/>
            <a:ext cx="7738899" cy="3917225"/>
          </a:xfrm>
          <a:prstGeom prst="rect">
            <a:avLst/>
          </a:prstGeom>
          <a:noFill/>
          <a:ln cap="flat" cmpd="sng" w="12700">
            <a:solidFill>
              <a:srgbClr val="D9D9D9"/>
            </a:solidFill>
            <a:prstDash val="solid"/>
            <a:miter lim="8000"/>
            <a:headEnd len="sm" w="sm" type="none"/>
            <a:tailEnd len="sm" w="sm" type="none"/>
          </a:ln>
        </p:spPr>
      </p:pic>
      <p:sp>
        <p:nvSpPr>
          <p:cNvPr id="249" name="Google Shape;249;g1a495d32c61_2_66"/>
          <p:cNvSpPr txBox="1"/>
          <p:nvPr>
            <p:ph idx="12" type="sldNum"/>
          </p:nvPr>
        </p:nvSpPr>
        <p:spPr>
          <a:xfrm>
            <a:off x="8" y="46789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pic>
        <p:nvPicPr>
          <p:cNvPr id="254" name="Google Shape;254;p7"/>
          <p:cNvPicPr preferRelativeResize="0"/>
          <p:nvPr/>
        </p:nvPicPr>
        <p:blipFill>
          <a:blip r:embed="rId4">
            <a:alphaModFix/>
          </a:blip>
          <a:stretch>
            <a:fillRect/>
          </a:stretch>
        </p:blipFill>
        <p:spPr>
          <a:xfrm>
            <a:off x="6033948" y="4242525"/>
            <a:ext cx="3180350" cy="842350"/>
          </a:xfrm>
          <a:prstGeom prst="rect">
            <a:avLst/>
          </a:prstGeom>
          <a:noFill/>
          <a:ln>
            <a:noFill/>
          </a:ln>
        </p:spPr>
      </p:pic>
      <p:sp>
        <p:nvSpPr>
          <p:cNvPr id="255" name="Google Shape;255;p7"/>
          <p:cNvSpPr txBox="1"/>
          <p:nvPr>
            <p:ph type="title"/>
          </p:nvPr>
        </p:nvSpPr>
        <p:spPr>
          <a:xfrm>
            <a:off x="311700" y="7334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id"/>
              <a:t>Dataset - </a:t>
            </a:r>
            <a:r>
              <a:rPr b="1" i="1" lang="id">
                <a:solidFill>
                  <a:srgbClr val="674EA7"/>
                </a:solidFill>
              </a:rPr>
              <a:t>Data Collection</a:t>
            </a:r>
            <a:endParaRPr b="1" i="1">
              <a:solidFill>
                <a:srgbClr val="674EA7"/>
              </a:solidFill>
            </a:endParaRPr>
          </a:p>
        </p:txBody>
      </p:sp>
      <p:graphicFrame>
        <p:nvGraphicFramePr>
          <p:cNvPr id="256" name="Google Shape;256;p7"/>
          <p:cNvGraphicFramePr/>
          <p:nvPr/>
        </p:nvGraphicFramePr>
        <p:xfrm>
          <a:off x="3276700" y="1462700"/>
          <a:ext cx="3000000" cy="3000000"/>
        </p:xfrm>
        <a:graphic>
          <a:graphicData uri="http://schemas.openxmlformats.org/drawingml/2006/table">
            <a:tbl>
              <a:tblPr bandCol="1" bandRow="1">
                <a:noFill/>
                <a:tableStyleId>{ADCE620F-CFD6-41F1-AC8F-BEB2134BD9AD}</a:tableStyleId>
              </a:tblPr>
              <a:tblGrid>
                <a:gridCol w="4771925"/>
                <a:gridCol w="959375"/>
              </a:tblGrid>
              <a:tr h="12700">
                <a:tc>
                  <a:txBody>
                    <a:bodyPr/>
                    <a:lstStyle/>
                    <a:p>
                      <a:pPr indent="457200" lvl="0" marL="0" rtl="0" algn="ctr">
                        <a:lnSpc>
                          <a:spcPct val="100000"/>
                        </a:lnSpc>
                        <a:spcBef>
                          <a:spcPts val="1000"/>
                        </a:spcBef>
                        <a:spcAft>
                          <a:spcPts val="1000"/>
                        </a:spcAft>
                        <a:buNone/>
                      </a:pPr>
                      <a:r>
                        <a:rPr lang="id">
                          <a:latin typeface="Times New Roman"/>
                          <a:ea typeface="Times New Roman"/>
                          <a:cs typeface="Times New Roman"/>
                          <a:sym typeface="Times New Roman"/>
                        </a:rPr>
                        <a:t>Cuitan</a:t>
                      </a:r>
                      <a:endParaRPr>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00000"/>
                        </a:lnSpc>
                        <a:spcBef>
                          <a:spcPts val="1000"/>
                        </a:spcBef>
                        <a:spcAft>
                          <a:spcPts val="1000"/>
                        </a:spcAft>
                        <a:buNone/>
                      </a:pPr>
                      <a:r>
                        <a:rPr lang="id">
                          <a:latin typeface="Times New Roman"/>
                          <a:ea typeface="Times New Roman"/>
                          <a:cs typeface="Times New Roman"/>
                          <a:sym typeface="Times New Roman"/>
                        </a:rPr>
                        <a:t>Konteks</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r>
              <a:tr h="167325">
                <a:tc>
                  <a:txBody>
                    <a:bodyPr/>
                    <a:lstStyle/>
                    <a:p>
                      <a:pPr indent="0" lvl="0" marL="0" rtl="0" algn="l">
                        <a:spcBef>
                          <a:spcPts val="0"/>
                        </a:spcBef>
                        <a:spcAft>
                          <a:spcPts val="0"/>
                        </a:spcAft>
                        <a:buNone/>
                      </a:pPr>
                      <a:r>
                        <a:t/>
                      </a:r>
                      <a:endParaRPr sz="600">
                        <a:latin typeface="Times New Roman"/>
                        <a:ea typeface="Times New Roman"/>
                        <a:cs typeface="Times New Roman"/>
                        <a:sym typeface="Times New Roman"/>
                      </a:endParaRPr>
                    </a:p>
                    <a:p>
                      <a:pPr indent="0" lvl="0" marL="0" rtl="0" algn="l">
                        <a:spcBef>
                          <a:spcPts val="0"/>
                        </a:spcBef>
                        <a:spcAft>
                          <a:spcPts val="0"/>
                        </a:spcAft>
                        <a:buNone/>
                      </a:pPr>
                      <a:r>
                        <a:rPr lang="id">
                          <a:latin typeface="Times New Roman"/>
                          <a:ea typeface="Times New Roman"/>
                          <a:cs typeface="Times New Roman"/>
                          <a:sym typeface="Times New Roman"/>
                        </a:rPr>
                        <a:t>“…Heker bjorka itu ternyata orang cirebon? Kok kayak masi bocah sih…”</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Bjorka</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700">
                <a:tc>
                  <a:txBody>
                    <a:bodyPr/>
                    <a:lstStyle/>
                    <a:p>
                      <a:pPr indent="0" lvl="0" marL="0" rtl="0" algn="l">
                        <a:lnSpc>
                          <a:spcPct val="115000"/>
                        </a:lnSpc>
                        <a:spcBef>
                          <a:spcPts val="0"/>
                        </a:spcBef>
                        <a:spcAft>
                          <a:spcPts val="0"/>
                        </a:spcAft>
                        <a:buNone/>
                      </a:pPr>
                      <a:r>
                        <a:t/>
                      </a:r>
                      <a:endParaRPr sz="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id">
                          <a:latin typeface="Times New Roman"/>
                          <a:ea typeface="Times New Roman"/>
                          <a:cs typeface="Times New Roman"/>
                          <a:sym typeface="Times New Roman"/>
                        </a:rPr>
                        <a:t>“.. dia dianggap pahlawan hanya karena bobol data-data milik pemerintah.”</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Pemerintah</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16200">
                <a:tc>
                  <a:txBody>
                    <a:bodyPr/>
                    <a:lstStyle/>
                    <a:p>
                      <a:pPr indent="0" lvl="0" marL="0" rtl="0" algn="l">
                        <a:lnSpc>
                          <a:spcPct val="150000"/>
                        </a:lnSpc>
                        <a:spcBef>
                          <a:spcPts val="0"/>
                        </a:spcBef>
                        <a:spcAft>
                          <a:spcPts val="0"/>
                        </a:spcAft>
                        <a:buNone/>
                      </a:pPr>
                      <a:r>
                        <a:t/>
                      </a:r>
                      <a:endParaRPr sz="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id">
                          <a:latin typeface="Times New Roman"/>
                          <a:ea typeface="Times New Roman"/>
                          <a:cs typeface="Times New Roman"/>
                          <a:sym typeface="Times New Roman"/>
                        </a:rPr>
                        <a:t>“... Kalo sistem yang di retas, sudah bisa jadi amburadul semua.. Bjorka bagiku ada sisi White Hacker, Black Hacker …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Bjorka</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77675">
                <a:tc>
                  <a:txBody>
                    <a:bodyPr/>
                    <a:lstStyle/>
                    <a:p>
                      <a:pPr indent="0" lvl="0" marL="0" rtl="0" algn="l">
                        <a:lnSpc>
                          <a:spcPct val="115000"/>
                        </a:lnSpc>
                        <a:spcBef>
                          <a:spcPts val="0"/>
                        </a:spcBef>
                        <a:spcAft>
                          <a:spcPts val="0"/>
                        </a:spcAft>
                        <a:buNone/>
                      </a:pPr>
                      <a:r>
                        <a:t/>
                      </a:r>
                      <a:endParaRPr sz="6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id">
                          <a:latin typeface="Times New Roman"/>
                          <a:ea typeface="Times New Roman"/>
                          <a:cs typeface="Times New Roman"/>
                          <a:sym typeface="Times New Roman"/>
                        </a:rPr>
                        <a:t>“...bjorka susah2 buat ngeretas data penduduk,eh pemerintah kita segampang itu nyebarin data nya…”</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Pemerintah</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257" name="Google Shape;257;p7"/>
          <p:cNvPicPr preferRelativeResize="0"/>
          <p:nvPr/>
        </p:nvPicPr>
        <p:blipFill>
          <a:blip r:embed="rId5">
            <a:alphaModFix/>
          </a:blip>
          <a:stretch>
            <a:fillRect/>
          </a:stretch>
        </p:blipFill>
        <p:spPr>
          <a:xfrm>
            <a:off x="451025" y="1538900"/>
            <a:ext cx="773225" cy="773225"/>
          </a:xfrm>
          <a:prstGeom prst="rect">
            <a:avLst/>
          </a:prstGeom>
          <a:noFill/>
          <a:ln>
            <a:noFill/>
          </a:ln>
        </p:spPr>
      </p:pic>
      <p:sp>
        <p:nvSpPr>
          <p:cNvPr id="258" name="Google Shape;258;p7"/>
          <p:cNvSpPr txBox="1"/>
          <p:nvPr/>
        </p:nvSpPr>
        <p:spPr>
          <a:xfrm>
            <a:off x="1376575" y="1709975"/>
            <a:ext cx="1870800" cy="431100"/>
          </a:xfrm>
          <a:prstGeom prst="rect">
            <a:avLst/>
          </a:prstGeom>
          <a:noFill/>
          <a:ln>
            <a:noFill/>
          </a:ln>
        </p:spPr>
        <p:txBody>
          <a:bodyPr anchorCtr="0" anchor="t" bIns="91425" lIns="91425" spcFirstLastPara="1" rIns="91425" wrap="square" tIns="91425">
            <a:spAutoFit/>
          </a:bodyPr>
          <a:lstStyle/>
          <a:p>
            <a:pPr indent="0" lvl="0" marL="0" marR="14452" rtl="0" algn="just">
              <a:lnSpc>
                <a:spcPct val="115000"/>
              </a:lnSpc>
              <a:spcBef>
                <a:spcPts val="186"/>
              </a:spcBef>
              <a:spcAft>
                <a:spcPts val="0"/>
              </a:spcAft>
              <a:buClr>
                <a:schemeClr val="dk1"/>
              </a:buClr>
              <a:buSzPts val="1100"/>
              <a:buFont typeface="Arial"/>
              <a:buNone/>
            </a:pPr>
            <a:r>
              <a:rPr i="1" lang="id" sz="1600">
                <a:solidFill>
                  <a:schemeClr val="dk1"/>
                </a:solidFill>
              </a:rPr>
              <a:t>Scraping </a:t>
            </a:r>
            <a:r>
              <a:rPr lang="id" sz="1600">
                <a:solidFill>
                  <a:schemeClr val="dk1"/>
                </a:solidFill>
              </a:rPr>
              <a:t>Twitter</a:t>
            </a:r>
            <a:endParaRPr b="0" sz="1600" u="none" cap="none" strike="noStrike">
              <a:solidFill>
                <a:srgbClr val="000000"/>
              </a:solidFill>
              <a:latin typeface="Arial"/>
              <a:ea typeface="Arial"/>
              <a:cs typeface="Arial"/>
              <a:sym typeface="Arial"/>
            </a:endParaRPr>
          </a:p>
        </p:txBody>
      </p:sp>
      <p:pic>
        <p:nvPicPr>
          <p:cNvPr id="259" name="Google Shape;259;p7"/>
          <p:cNvPicPr preferRelativeResize="0"/>
          <p:nvPr/>
        </p:nvPicPr>
        <p:blipFill>
          <a:blip r:embed="rId6">
            <a:alphaModFix/>
          </a:blip>
          <a:stretch>
            <a:fillRect/>
          </a:stretch>
        </p:blipFill>
        <p:spPr>
          <a:xfrm>
            <a:off x="431975" y="2563625"/>
            <a:ext cx="773225" cy="773225"/>
          </a:xfrm>
          <a:prstGeom prst="rect">
            <a:avLst/>
          </a:prstGeom>
          <a:noFill/>
          <a:ln>
            <a:noFill/>
          </a:ln>
        </p:spPr>
      </p:pic>
      <p:sp>
        <p:nvSpPr>
          <p:cNvPr id="260" name="Google Shape;260;p7"/>
          <p:cNvSpPr txBox="1"/>
          <p:nvPr/>
        </p:nvSpPr>
        <p:spPr>
          <a:xfrm>
            <a:off x="1405900" y="2616875"/>
            <a:ext cx="2225700" cy="701100"/>
          </a:xfrm>
          <a:prstGeom prst="rect">
            <a:avLst/>
          </a:prstGeom>
          <a:noFill/>
          <a:ln>
            <a:noFill/>
          </a:ln>
        </p:spPr>
        <p:txBody>
          <a:bodyPr anchorCtr="0" anchor="t" bIns="91425" lIns="91425" spcFirstLastPara="1" rIns="91425" wrap="square" tIns="91425">
            <a:spAutoFit/>
          </a:bodyPr>
          <a:lstStyle/>
          <a:p>
            <a:pPr indent="0" lvl="0" marL="0" marR="14452" rtl="0" algn="just">
              <a:lnSpc>
                <a:spcPct val="100000"/>
              </a:lnSpc>
              <a:spcBef>
                <a:spcPts val="186"/>
              </a:spcBef>
              <a:spcAft>
                <a:spcPts val="0"/>
              </a:spcAft>
              <a:buClr>
                <a:schemeClr val="dk1"/>
              </a:buClr>
              <a:buSzPts val="1100"/>
              <a:buFont typeface="Arial"/>
              <a:buNone/>
            </a:pPr>
            <a:r>
              <a:rPr lang="id" sz="1600">
                <a:solidFill>
                  <a:schemeClr val="dk1"/>
                </a:solidFill>
              </a:rPr>
              <a:t>8-21 September </a:t>
            </a:r>
            <a:endParaRPr sz="1600">
              <a:solidFill>
                <a:schemeClr val="dk1"/>
              </a:solidFill>
            </a:endParaRPr>
          </a:p>
          <a:p>
            <a:pPr indent="0" lvl="0" marL="0" marR="14452" rtl="0" algn="just">
              <a:lnSpc>
                <a:spcPct val="100000"/>
              </a:lnSpc>
              <a:spcBef>
                <a:spcPts val="186"/>
              </a:spcBef>
              <a:spcAft>
                <a:spcPts val="0"/>
              </a:spcAft>
              <a:buClr>
                <a:schemeClr val="dk1"/>
              </a:buClr>
              <a:buSzPts val="1100"/>
              <a:buFont typeface="Arial"/>
              <a:buNone/>
            </a:pPr>
            <a:r>
              <a:rPr lang="id" sz="1600">
                <a:solidFill>
                  <a:schemeClr val="dk1"/>
                </a:solidFill>
              </a:rPr>
              <a:t>2022</a:t>
            </a:r>
            <a:endParaRPr b="0" sz="1600" u="none" cap="none" strike="noStrike">
              <a:solidFill>
                <a:srgbClr val="000000"/>
              </a:solidFill>
              <a:latin typeface="Arial"/>
              <a:ea typeface="Arial"/>
              <a:cs typeface="Arial"/>
              <a:sym typeface="Arial"/>
            </a:endParaRPr>
          </a:p>
        </p:txBody>
      </p:sp>
      <p:pic>
        <p:nvPicPr>
          <p:cNvPr id="261" name="Google Shape;261;p7"/>
          <p:cNvPicPr preferRelativeResize="0"/>
          <p:nvPr/>
        </p:nvPicPr>
        <p:blipFill>
          <a:blip r:embed="rId7">
            <a:alphaModFix/>
          </a:blip>
          <a:stretch>
            <a:fillRect/>
          </a:stretch>
        </p:blipFill>
        <p:spPr>
          <a:xfrm>
            <a:off x="420600" y="3588350"/>
            <a:ext cx="773225" cy="773202"/>
          </a:xfrm>
          <a:prstGeom prst="rect">
            <a:avLst/>
          </a:prstGeom>
          <a:noFill/>
          <a:ln>
            <a:noFill/>
          </a:ln>
        </p:spPr>
      </p:pic>
      <p:sp>
        <p:nvSpPr>
          <p:cNvPr id="262" name="Google Shape;262;p7"/>
          <p:cNvSpPr txBox="1"/>
          <p:nvPr/>
        </p:nvSpPr>
        <p:spPr>
          <a:xfrm>
            <a:off x="1405900" y="3697825"/>
            <a:ext cx="1870800" cy="431100"/>
          </a:xfrm>
          <a:prstGeom prst="rect">
            <a:avLst/>
          </a:prstGeom>
          <a:noFill/>
          <a:ln>
            <a:noFill/>
          </a:ln>
        </p:spPr>
        <p:txBody>
          <a:bodyPr anchorCtr="0" anchor="t" bIns="91425" lIns="91425" spcFirstLastPara="1" rIns="91425" wrap="square" tIns="91425">
            <a:spAutoFit/>
          </a:bodyPr>
          <a:lstStyle/>
          <a:p>
            <a:pPr indent="0" lvl="0" marL="0" marR="14452" rtl="0" algn="just">
              <a:lnSpc>
                <a:spcPct val="115000"/>
              </a:lnSpc>
              <a:spcBef>
                <a:spcPts val="186"/>
              </a:spcBef>
              <a:spcAft>
                <a:spcPts val="0"/>
              </a:spcAft>
              <a:buClr>
                <a:schemeClr val="dk1"/>
              </a:buClr>
              <a:buSzPts val="1100"/>
              <a:buFont typeface="Arial"/>
              <a:buNone/>
            </a:pPr>
            <a:r>
              <a:rPr i="1" lang="id" sz="1600">
                <a:solidFill>
                  <a:schemeClr val="dk1"/>
                </a:solidFill>
              </a:rPr>
              <a:t>Keyword </a:t>
            </a:r>
            <a:r>
              <a:rPr lang="id" sz="1600">
                <a:solidFill>
                  <a:schemeClr val="dk1"/>
                </a:solidFill>
              </a:rPr>
              <a:t>“Bjorka”</a:t>
            </a:r>
            <a:endParaRPr b="0" sz="1600" u="none" cap="none" strike="noStrike">
              <a:solidFill>
                <a:srgbClr val="000000"/>
              </a:solidFill>
              <a:latin typeface="Arial"/>
              <a:ea typeface="Arial"/>
              <a:cs typeface="Arial"/>
              <a:sym typeface="Arial"/>
            </a:endParaRPr>
          </a:p>
        </p:txBody>
      </p:sp>
      <p:sp>
        <p:nvSpPr>
          <p:cNvPr id="263" name="Google Shape;263;p7"/>
          <p:cNvSpPr txBox="1"/>
          <p:nvPr>
            <p:ph idx="12" type="sldNum"/>
          </p:nvPr>
        </p:nvSpPr>
        <p:spPr>
          <a:xfrm>
            <a:off x="72983" y="46821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g1a495d32c61_2_9"/>
          <p:cNvSpPr txBox="1"/>
          <p:nvPr>
            <p:ph type="title"/>
          </p:nvPr>
        </p:nvSpPr>
        <p:spPr>
          <a:xfrm>
            <a:off x="311700" y="749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id"/>
              <a:t>Dataset - </a:t>
            </a:r>
            <a:r>
              <a:rPr b="1" lang="id">
                <a:solidFill>
                  <a:srgbClr val="674EA7"/>
                </a:solidFill>
              </a:rPr>
              <a:t>Analisis </a:t>
            </a:r>
            <a:r>
              <a:rPr b="1" i="1" lang="id">
                <a:solidFill>
                  <a:srgbClr val="674EA7"/>
                </a:solidFill>
              </a:rPr>
              <a:t>Dataset</a:t>
            </a:r>
            <a:endParaRPr b="1" i="1">
              <a:solidFill>
                <a:srgbClr val="674EA7"/>
              </a:solidFill>
            </a:endParaRPr>
          </a:p>
        </p:txBody>
      </p:sp>
      <p:sp>
        <p:nvSpPr>
          <p:cNvPr id="269" name="Google Shape;269;g1a495d32c61_2_9"/>
          <p:cNvSpPr txBox="1"/>
          <p:nvPr/>
        </p:nvSpPr>
        <p:spPr>
          <a:xfrm>
            <a:off x="2292900" y="1645125"/>
            <a:ext cx="4761900" cy="431100"/>
          </a:xfrm>
          <a:prstGeom prst="rect">
            <a:avLst/>
          </a:prstGeom>
          <a:noFill/>
          <a:ln>
            <a:noFill/>
          </a:ln>
        </p:spPr>
        <p:txBody>
          <a:bodyPr anchorCtr="0" anchor="t" bIns="91425" lIns="91425" spcFirstLastPara="1" rIns="91425" wrap="square" tIns="91425">
            <a:spAutoFit/>
          </a:bodyPr>
          <a:lstStyle/>
          <a:p>
            <a:pPr indent="0" lvl="0" marL="0" marR="14452" rtl="0" algn="just">
              <a:lnSpc>
                <a:spcPct val="115000"/>
              </a:lnSpc>
              <a:spcBef>
                <a:spcPts val="186"/>
              </a:spcBef>
              <a:spcAft>
                <a:spcPts val="0"/>
              </a:spcAft>
              <a:buClr>
                <a:schemeClr val="dk1"/>
              </a:buClr>
              <a:buSzPts val="1100"/>
              <a:buFont typeface="Arial"/>
              <a:buNone/>
            </a:pPr>
            <a:r>
              <a:rPr lang="id" sz="1600">
                <a:solidFill>
                  <a:schemeClr val="dk1"/>
                </a:solidFill>
              </a:rPr>
              <a:t>Berikut beberapa analisis dari data yang diperoleh</a:t>
            </a:r>
            <a:endParaRPr b="0" sz="1600" u="none" cap="none" strike="noStrike">
              <a:solidFill>
                <a:srgbClr val="000000"/>
              </a:solidFill>
              <a:latin typeface="Arial"/>
              <a:ea typeface="Arial"/>
              <a:cs typeface="Arial"/>
              <a:sym typeface="Arial"/>
            </a:endParaRPr>
          </a:p>
        </p:txBody>
      </p:sp>
      <p:pic>
        <p:nvPicPr>
          <p:cNvPr id="270" name="Google Shape;270;g1a495d32c61_2_9"/>
          <p:cNvPicPr preferRelativeResize="0"/>
          <p:nvPr/>
        </p:nvPicPr>
        <p:blipFill>
          <a:blip r:embed="rId4">
            <a:alphaModFix/>
          </a:blip>
          <a:stretch>
            <a:fillRect/>
          </a:stretch>
        </p:blipFill>
        <p:spPr>
          <a:xfrm>
            <a:off x="3253138" y="2133300"/>
            <a:ext cx="2558112" cy="1857375"/>
          </a:xfrm>
          <a:prstGeom prst="rect">
            <a:avLst/>
          </a:prstGeom>
          <a:noFill/>
          <a:ln>
            <a:noFill/>
          </a:ln>
        </p:spPr>
      </p:pic>
      <p:pic>
        <p:nvPicPr>
          <p:cNvPr id="271" name="Google Shape;271;g1a495d32c61_2_9"/>
          <p:cNvPicPr preferRelativeResize="0"/>
          <p:nvPr/>
        </p:nvPicPr>
        <p:blipFill>
          <a:blip r:embed="rId5">
            <a:alphaModFix/>
          </a:blip>
          <a:stretch>
            <a:fillRect/>
          </a:stretch>
        </p:blipFill>
        <p:spPr>
          <a:xfrm>
            <a:off x="77750" y="2166750"/>
            <a:ext cx="2971633" cy="1790475"/>
          </a:xfrm>
          <a:prstGeom prst="rect">
            <a:avLst/>
          </a:prstGeom>
          <a:noFill/>
          <a:ln cap="flat" cmpd="sng" w="12700">
            <a:solidFill>
              <a:srgbClr val="B7B7B7"/>
            </a:solidFill>
            <a:prstDash val="solid"/>
            <a:miter lim="8000"/>
            <a:headEnd len="sm" w="sm" type="none"/>
            <a:tailEnd len="sm" w="sm" type="none"/>
          </a:ln>
        </p:spPr>
      </p:pic>
      <p:pic>
        <p:nvPicPr>
          <p:cNvPr id="272" name="Google Shape;272;g1a495d32c61_2_9"/>
          <p:cNvPicPr preferRelativeResize="0"/>
          <p:nvPr/>
        </p:nvPicPr>
        <p:blipFill>
          <a:blip r:embed="rId6">
            <a:alphaModFix/>
          </a:blip>
          <a:stretch>
            <a:fillRect/>
          </a:stretch>
        </p:blipFill>
        <p:spPr>
          <a:xfrm>
            <a:off x="6015025" y="2133300"/>
            <a:ext cx="3076575" cy="1857375"/>
          </a:xfrm>
          <a:prstGeom prst="rect">
            <a:avLst/>
          </a:prstGeom>
          <a:noFill/>
          <a:ln cap="flat" cmpd="sng" w="12700">
            <a:solidFill>
              <a:srgbClr val="CCCCCC"/>
            </a:solidFill>
            <a:prstDash val="solid"/>
            <a:miter lim="8000"/>
            <a:headEnd len="sm" w="sm" type="none"/>
            <a:tailEnd len="sm" w="sm" type="none"/>
          </a:ln>
        </p:spPr>
      </p:pic>
      <p:sp>
        <p:nvSpPr>
          <p:cNvPr id="273" name="Google Shape;273;g1a495d32c61_2_9"/>
          <p:cNvSpPr txBox="1"/>
          <p:nvPr/>
        </p:nvSpPr>
        <p:spPr>
          <a:xfrm>
            <a:off x="77813" y="3990675"/>
            <a:ext cx="2971500" cy="431100"/>
          </a:xfrm>
          <a:prstGeom prst="rect">
            <a:avLst/>
          </a:prstGeom>
          <a:noFill/>
          <a:ln>
            <a:noFill/>
          </a:ln>
        </p:spPr>
        <p:txBody>
          <a:bodyPr anchorCtr="0" anchor="t" bIns="91425" lIns="91425" spcFirstLastPara="1" rIns="91425" wrap="square" tIns="91425">
            <a:spAutoFit/>
          </a:bodyPr>
          <a:lstStyle/>
          <a:p>
            <a:pPr indent="0" lvl="0" marL="0" marR="14452" rtl="0" algn="ctr">
              <a:lnSpc>
                <a:spcPct val="115000"/>
              </a:lnSpc>
              <a:spcBef>
                <a:spcPts val="186"/>
              </a:spcBef>
              <a:spcAft>
                <a:spcPts val="0"/>
              </a:spcAft>
              <a:buClr>
                <a:schemeClr val="dk1"/>
              </a:buClr>
              <a:buSzPts val="1100"/>
              <a:buFont typeface="Arial"/>
              <a:buNone/>
            </a:pPr>
            <a:r>
              <a:rPr lang="id" sz="1600">
                <a:solidFill>
                  <a:schemeClr val="dk1"/>
                </a:solidFill>
              </a:rPr>
              <a:t>Tren cuitan</a:t>
            </a:r>
            <a:endParaRPr b="0" sz="1600" u="none" cap="none" strike="noStrike">
              <a:solidFill>
                <a:srgbClr val="000000"/>
              </a:solidFill>
              <a:latin typeface="Arial"/>
              <a:ea typeface="Arial"/>
              <a:cs typeface="Arial"/>
              <a:sym typeface="Arial"/>
            </a:endParaRPr>
          </a:p>
        </p:txBody>
      </p:sp>
      <p:sp>
        <p:nvSpPr>
          <p:cNvPr id="274" name="Google Shape;274;g1a495d32c61_2_9"/>
          <p:cNvSpPr txBox="1"/>
          <p:nvPr/>
        </p:nvSpPr>
        <p:spPr>
          <a:xfrm>
            <a:off x="3253149" y="3990675"/>
            <a:ext cx="2588700" cy="431100"/>
          </a:xfrm>
          <a:prstGeom prst="rect">
            <a:avLst/>
          </a:prstGeom>
          <a:noFill/>
          <a:ln>
            <a:noFill/>
          </a:ln>
        </p:spPr>
        <p:txBody>
          <a:bodyPr anchorCtr="0" anchor="t" bIns="91425" lIns="91425" spcFirstLastPara="1" rIns="91425" wrap="square" tIns="91425">
            <a:spAutoFit/>
          </a:bodyPr>
          <a:lstStyle/>
          <a:p>
            <a:pPr indent="0" lvl="0" marL="0" marR="14452" rtl="0" algn="ctr">
              <a:lnSpc>
                <a:spcPct val="115000"/>
              </a:lnSpc>
              <a:spcBef>
                <a:spcPts val="186"/>
              </a:spcBef>
              <a:spcAft>
                <a:spcPts val="0"/>
              </a:spcAft>
              <a:buClr>
                <a:schemeClr val="dk1"/>
              </a:buClr>
              <a:buSzPts val="1100"/>
              <a:buFont typeface="Arial"/>
              <a:buNone/>
            </a:pPr>
            <a:r>
              <a:rPr lang="id" sz="1600">
                <a:solidFill>
                  <a:schemeClr val="dk1"/>
                </a:solidFill>
              </a:rPr>
              <a:t>Banyak kemunculan kata</a:t>
            </a:r>
            <a:endParaRPr b="0" sz="1600" u="none" cap="none" strike="noStrike">
              <a:solidFill>
                <a:srgbClr val="000000"/>
              </a:solidFill>
              <a:latin typeface="Arial"/>
              <a:ea typeface="Arial"/>
              <a:cs typeface="Arial"/>
              <a:sym typeface="Arial"/>
            </a:endParaRPr>
          </a:p>
        </p:txBody>
      </p:sp>
      <p:sp>
        <p:nvSpPr>
          <p:cNvPr id="275" name="Google Shape;275;g1a495d32c61_2_9"/>
          <p:cNvSpPr txBox="1"/>
          <p:nvPr/>
        </p:nvSpPr>
        <p:spPr>
          <a:xfrm>
            <a:off x="6258961" y="3990675"/>
            <a:ext cx="2588700" cy="431100"/>
          </a:xfrm>
          <a:prstGeom prst="rect">
            <a:avLst/>
          </a:prstGeom>
          <a:noFill/>
          <a:ln>
            <a:noFill/>
          </a:ln>
        </p:spPr>
        <p:txBody>
          <a:bodyPr anchorCtr="0" anchor="t" bIns="91425" lIns="91425" spcFirstLastPara="1" rIns="91425" wrap="square" tIns="91425">
            <a:spAutoFit/>
          </a:bodyPr>
          <a:lstStyle/>
          <a:p>
            <a:pPr indent="0" lvl="0" marL="0" marR="14452" rtl="0" algn="ctr">
              <a:lnSpc>
                <a:spcPct val="115000"/>
              </a:lnSpc>
              <a:spcBef>
                <a:spcPts val="186"/>
              </a:spcBef>
              <a:spcAft>
                <a:spcPts val="0"/>
              </a:spcAft>
              <a:buClr>
                <a:schemeClr val="dk1"/>
              </a:buClr>
              <a:buSzPts val="1100"/>
              <a:buFont typeface="Arial"/>
              <a:buNone/>
            </a:pPr>
            <a:r>
              <a:rPr lang="id" sz="1600">
                <a:solidFill>
                  <a:schemeClr val="dk1"/>
                </a:solidFill>
              </a:rPr>
              <a:t>Persentase cuitan</a:t>
            </a:r>
            <a:endParaRPr b="0" sz="1600" u="none" cap="none" strike="noStrike">
              <a:solidFill>
                <a:srgbClr val="000000"/>
              </a:solidFill>
              <a:latin typeface="Arial"/>
              <a:ea typeface="Arial"/>
              <a:cs typeface="Arial"/>
              <a:sym typeface="Arial"/>
            </a:endParaRPr>
          </a:p>
        </p:txBody>
      </p:sp>
      <p:sp>
        <p:nvSpPr>
          <p:cNvPr id="276" name="Google Shape;276;g1a495d32c61_2_9"/>
          <p:cNvSpPr txBox="1"/>
          <p:nvPr>
            <p:ph idx="12" type="sldNum"/>
          </p:nvPr>
        </p:nvSpPr>
        <p:spPr>
          <a:xfrm>
            <a:off x="198833" y="46002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g1a495d32c61_2_26"/>
          <p:cNvSpPr txBox="1"/>
          <p:nvPr>
            <p:ph type="title"/>
          </p:nvPr>
        </p:nvSpPr>
        <p:spPr>
          <a:xfrm>
            <a:off x="311700" y="749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id"/>
              <a:t>Dataset - </a:t>
            </a:r>
            <a:r>
              <a:rPr b="1" lang="id">
                <a:solidFill>
                  <a:srgbClr val="674EA7"/>
                </a:solidFill>
              </a:rPr>
              <a:t>Pembagian</a:t>
            </a:r>
            <a:r>
              <a:rPr b="1" lang="id">
                <a:solidFill>
                  <a:srgbClr val="674EA7"/>
                </a:solidFill>
              </a:rPr>
              <a:t> </a:t>
            </a:r>
            <a:r>
              <a:rPr b="1" i="1" lang="id">
                <a:solidFill>
                  <a:srgbClr val="674EA7"/>
                </a:solidFill>
              </a:rPr>
              <a:t>Dataset</a:t>
            </a:r>
            <a:endParaRPr b="1" i="1">
              <a:solidFill>
                <a:srgbClr val="674EA7"/>
              </a:solidFill>
            </a:endParaRPr>
          </a:p>
        </p:txBody>
      </p:sp>
      <p:sp>
        <p:nvSpPr>
          <p:cNvPr id="282" name="Google Shape;282;g1a495d32c61_2_26"/>
          <p:cNvSpPr txBox="1"/>
          <p:nvPr/>
        </p:nvSpPr>
        <p:spPr>
          <a:xfrm>
            <a:off x="384600" y="1375400"/>
            <a:ext cx="8447700" cy="1098900"/>
          </a:xfrm>
          <a:prstGeom prst="rect">
            <a:avLst/>
          </a:prstGeom>
          <a:noFill/>
          <a:ln>
            <a:noFill/>
          </a:ln>
        </p:spPr>
        <p:txBody>
          <a:bodyPr anchorCtr="0" anchor="t" bIns="91425" lIns="91425" spcFirstLastPara="1" rIns="91425" wrap="square" tIns="91425">
            <a:spAutoFit/>
          </a:bodyPr>
          <a:lstStyle/>
          <a:p>
            <a:pPr indent="-342900" lvl="0" marL="457200" marR="14452" rtl="0" algn="just">
              <a:lnSpc>
                <a:spcPct val="115000"/>
              </a:lnSpc>
              <a:spcBef>
                <a:spcPts val="186"/>
              </a:spcBef>
              <a:spcAft>
                <a:spcPts val="0"/>
              </a:spcAft>
              <a:buClr>
                <a:schemeClr val="dk1"/>
              </a:buClr>
              <a:buSzPts val="1800"/>
              <a:buChar char="●"/>
            </a:pPr>
            <a:r>
              <a:rPr lang="id" sz="1800">
                <a:solidFill>
                  <a:schemeClr val="dk1"/>
                </a:solidFill>
              </a:rPr>
              <a:t>Data dibagi berdasarkan konteks cuitan </a:t>
            </a:r>
            <a:r>
              <a:rPr b="1" lang="id" sz="1800">
                <a:solidFill>
                  <a:schemeClr val="dk1"/>
                </a:solidFill>
              </a:rPr>
              <a:t>pemerintah </a:t>
            </a:r>
            <a:r>
              <a:rPr lang="id" sz="1800">
                <a:solidFill>
                  <a:schemeClr val="dk1"/>
                </a:solidFill>
              </a:rPr>
              <a:t>dan </a:t>
            </a:r>
            <a:r>
              <a:rPr b="1" lang="id" sz="1800">
                <a:solidFill>
                  <a:schemeClr val="dk1"/>
                </a:solidFill>
              </a:rPr>
              <a:t>bjorka</a:t>
            </a:r>
            <a:r>
              <a:rPr lang="id" sz="1800">
                <a:solidFill>
                  <a:schemeClr val="dk1"/>
                </a:solidFill>
              </a:rPr>
              <a:t>. </a:t>
            </a:r>
            <a:endParaRPr sz="1800">
              <a:solidFill>
                <a:schemeClr val="dk1"/>
              </a:solidFill>
            </a:endParaRPr>
          </a:p>
          <a:p>
            <a:pPr indent="-342900" lvl="0" marL="457200" marR="14452" rtl="0" algn="just">
              <a:lnSpc>
                <a:spcPct val="115000"/>
              </a:lnSpc>
              <a:spcBef>
                <a:spcPts val="0"/>
              </a:spcBef>
              <a:spcAft>
                <a:spcPts val="0"/>
              </a:spcAft>
              <a:buClr>
                <a:schemeClr val="dk1"/>
              </a:buClr>
              <a:buSzPts val="1800"/>
              <a:buChar char="●"/>
            </a:pPr>
            <a:r>
              <a:rPr lang="id" sz="1800">
                <a:solidFill>
                  <a:schemeClr val="dk1"/>
                </a:solidFill>
              </a:rPr>
              <a:t>Data yang telah dibagi akan dilakukan </a:t>
            </a:r>
            <a:r>
              <a:rPr b="1" lang="id" sz="1800">
                <a:solidFill>
                  <a:schemeClr val="dk1"/>
                </a:solidFill>
              </a:rPr>
              <a:t>analisis sentimen</a:t>
            </a:r>
            <a:r>
              <a:rPr lang="id" sz="1800">
                <a:solidFill>
                  <a:schemeClr val="dk1"/>
                </a:solidFill>
              </a:rPr>
              <a:t> dan </a:t>
            </a:r>
            <a:r>
              <a:rPr b="1" i="1" lang="id" sz="1800">
                <a:solidFill>
                  <a:schemeClr val="dk1"/>
                </a:solidFill>
              </a:rPr>
              <a:t>hate speech</a:t>
            </a:r>
            <a:r>
              <a:rPr lang="id" sz="1800">
                <a:solidFill>
                  <a:schemeClr val="dk1"/>
                </a:solidFill>
              </a:rPr>
              <a:t>. </a:t>
            </a:r>
            <a:endParaRPr sz="1800">
              <a:solidFill>
                <a:schemeClr val="dk1"/>
              </a:solidFill>
            </a:endParaRPr>
          </a:p>
          <a:p>
            <a:pPr indent="-342900" lvl="0" marL="457200" marR="14452" rtl="0" algn="just">
              <a:lnSpc>
                <a:spcPct val="115000"/>
              </a:lnSpc>
              <a:spcBef>
                <a:spcPts val="0"/>
              </a:spcBef>
              <a:spcAft>
                <a:spcPts val="0"/>
              </a:spcAft>
              <a:buClr>
                <a:schemeClr val="dk1"/>
              </a:buClr>
              <a:buSzPts val="1800"/>
              <a:buChar char="●"/>
            </a:pPr>
            <a:r>
              <a:rPr lang="id" sz="1800">
                <a:solidFill>
                  <a:schemeClr val="dk1"/>
                </a:solidFill>
              </a:rPr>
              <a:t>Data akan dilakukan juga </a:t>
            </a:r>
            <a:r>
              <a:rPr b="1" lang="id" sz="1800">
                <a:solidFill>
                  <a:schemeClr val="dk1"/>
                </a:solidFill>
              </a:rPr>
              <a:t>filtrasi </a:t>
            </a:r>
            <a:r>
              <a:rPr lang="id" sz="1800">
                <a:solidFill>
                  <a:schemeClr val="dk1"/>
                </a:solidFill>
              </a:rPr>
              <a:t>terhadap data cuitan yang tidak sesuai.</a:t>
            </a:r>
            <a:endParaRPr b="0" sz="1800" u="none" cap="none" strike="noStrike">
              <a:solidFill>
                <a:srgbClr val="000000"/>
              </a:solidFill>
              <a:latin typeface="Arial"/>
              <a:ea typeface="Arial"/>
              <a:cs typeface="Arial"/>
              <a:sym typeface="Arial"/>
            </a:endParaRPr>
          </a:p>
        </p:txBody>
      </p:sp>
      <p:pic>
        <p:nvPicPr>
          <p:cNvPr id="283" name="Google Shape;283;g1a495d32c61_2_26"/>
          <p:cNvPicPr preferRelativeResize="0"/>
          <p:nvPr/>
        </p:nvPicPr>
        <p:blipFill>
          <a:blip r:embed="rId4">
            <a:alphaModFix/>
          </a:blip>
          <a:stretch>
            <a:fillRect/>
          </a:stretch>
        </p:blipFill>
        <p:spPr>
          <a:xfrm>
            <a:off x="1476800" y="2984891"/>
            <a:ext cx="937225" cy="905754"/>
          </a:xfrm>
          <a:prstGeom prst="rect">
            <a:avLst/>
          </a:prstGeom>
          <a:noFill/>
          <a:ln>
            <a:noFill/>
          </a:ln>
        </p:spPr>
      </p:pic>
      <p:pic>
        <p:nvPicPr>
          <p:cNvPr id="284" name="Google Shape;284;g1a495d32c61_2_26"/>
          <p:cNvPicPr preferRelativeResize="0"/>
          <p:nvPr/>
        </p:nvPicPr>
        <p:blipFill>
          <a:blip r:embed="rId5">
            <a:alphaModFix/>
          </a:blip>
          <a:stretch>
            <a:fillRect/>
          </a:stretch>
        </p:blipFill>
        <p:spPr>
          <a:xfrm>
            <a:off x="2964775" y="2963763"/>
            <a:ext cx="990225" cy="956974"/>
          </a:xfrm>
          <a:prstGeom prst="rect">
            <a:avLst/>
          </a:prstGeom>
          <a:noFill/>
          <a:ln>
            <a:noFill/>
          </a:ln>
        </p:spPr>
      </p:pic>
      <p:pic>
        <p:nvPicPr>
          <p:cNvPr id="285" name="Google Shape;285;g1a495d32c61_2_26"/>
          <p:cNvPicPr preferRelativeResize="0"/>
          <p:nvPr/>
        </p:nvPicPr>
        <p:blipFill rotWithShape="1">
          <a:blip r:embed="rId6">
            <a:alphaModFix/>
          </a:blip>
          <a:srcRect b="16457" l="23752" r="20133" t="4460"/>
          <a:stretch/>
        </p:blipFill>
        <p:spPr>
          <a:xfrm>
            <a:off x="4580950" y="2911250"/>
            <a:ext cx="1205229" cy="1062000"/>
          </a:xfrm>
          <a:prstGeom prst="rect">
            <a:avLst/>
          </a:prstGeom>
          <a:noFill/>
          <a:ln>
            <a:noFill/>
          </a:ln>
        </p:spPr>
      </p:pic>
      <p:pic>
        <p:nvPicPr>
          <p:cNvPr id="286" name="Google Shape;286;g1a495d32c61_2_26"/>
          <p:cNvPicPr preferRelativeResize="0"/>
          <p:nvPr/>
        </p:nvPicPr>
        <p:blipFill>
          <a:blip r:embed="rId7">
            <a:alphaModFix/>
          </a:blip>
          <a:stretch>
            <a:fillRect/>
          </a:stretch>
        </p:blipFill>
        <p:spPr>
          <a:xfrm>
            <a:off x="6253925" y="2963753"/>
            <a:ext cx="990225" cy="956974"/>
          </a:xfrm>
          <a:prstGeom prst="rect">
            <a:avLst/>
          </a:prstGeom>
          <a:noFill/>
          <a:ln>
            <a:noFill/>
          </a:ln>
        </p:spPr>
      </p:pic>
      <p:pic>
        <p:nvPicPr>
          <p:cNvPr id="287" name="Google Shape;287;g1a495d32c61_2_26"/>
          <p:cNvPicPr preferRelativeResize="0"/>
          <p:nvPr/>
        </p:nvPicPr>
        <p:blipFill>
          <a:blip r:embed="rId8">
            <a:alphaModFix/>
          </a:blip>
          <a:stretch>
            <a:fillRect/>
          </a:stretch>
        </p:blipFill>
        <p:spPr>
          <a:xfrm rot="10800000">
            <a:off x="2414025" y="3155900"/>
            <a:ext cx="572700" cy="572700"/>
          </a:xfrm>
          <a:prstGeom prst="rect">
            <a:avLst/>
          </a:prstGeom>
          <a:noFill/>
          <a:ln>
            <a:noFill/>
          </a:ln>
        </p:spPr>
      </p:pic>
      <p:pic>
        <p:nvPicPr>
          <p:cNvPr id="288" name="Google Shape;288;g1a495d32c61_2_26"/>
          <p:cNvPicPr preferRelativeResize="0"/>
          <p:nvPr/>
        </p:nvPicPr>
        <p:blipFill>
          <a:blip r:embed="rId8">
            <a:alphaModFix/>
          </a:blip>
          <a:stretch>
            <a:fillRect/>
          </a:stretch>
        </p:blipFill>
        <p:spPr>
          <a:xfrm rot="10800000">
            <a:off x="3938025" y="3155900"/>
            <a:ext cx="572700" cy="572700"/>
          </a:xfrm>
          <a:prstGeom prst="rect">
            <a:avLst/>
          </a:prstGeom>
          <a:noFill/>
          <a:ln>
            <a:noFill/>
          </a:ln>
        </p:spPr>
      </p:pic>
      <p:pic>
        <p:nvPicPr>
          <p:cNvPr id="289" name="Google Shape;289;g1a495d32c61_2_26"/>
          <p:cNvPicPr preferRelativeResize="0"/>
          <p:nvPr/>
        </p:nvPicPr>
        <p:blipFill>
          <a:blip r:embed="rId8">
            <a:alphaModFix/>
          </a:blip>
          <a:stretch>
            <a:fillRect/>
          </a:stretch>
        </p:blipFill>
        <p:spPr>
          <a:xfrm rot="10800000">
            <a:off x="5614425" y="3155900"/>
            <a:ext cx="572700" cy="572700"/>
          </a:xfrm>
          <a:prstGeom prst="rect">
            <a:avLst/>
          </a:prstGeom>
          <a:noFill/>
          <a:ln>
            <a:noFill/>
          </a:ln>
        </p:spPr>
      </p:pic>
      <p:sp>
        <p:nvSpPr>
          <p:cNvPr id="290" name="Google Shape;290;g1a495d32c61_2_26"/>
          <p:cNvSpPr txBox="1"/>
          <p:nvPr>
            <p:ph idx="12" type="sldNum"/>
          </p:nvPr>
        </p:nvSpPr>
        <p:spPr>
          <a:xfrm>
            <a:off x="230283" y="453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g1a495d32c61_2_38"/>
          <p:cNvSpPr txBox="1"/>
          <p:nvPr>
            <p:ph type="title"/>
          </p:nvPr>
        </p:nvSpPr>
        <p:spPr>
          <a:xfrm>
            <a:off x="311700" y="749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Desain dan Implementasi </a:t>
            </a:r>
            <a:r>
              <a:rPr b="1" i="1" lang="id"/>
              <a:t>- </a:t>
            </a:r>
            <a:r>
              <a:rPr b="1" i="1" lang="id">
                <a:solidFill>
                  <a:srgbClr val="674EA7"/>
                </a:solidFill>
              </a:rPr>
              <a:t>Software </a:t>
            </a:r>
            <a:r>
              <a:rPr b="1" lang="id">
                <a:solidFill>
                  <a:srgbClr val="674EA7"/>
                </a:solidFill>
              </a:rPr>
              <a:t>dan </a:t>
            </a:r>
            <a:r>
              <a:rPr b="1" i="1" lang="id">
                <a:solidFill>
                  <a:srgbClr val="674EA7"/>
                </a:solidFill>
              </a:rPr>
              <a:t>Environment</a:t>
            </a:r>
            <a:endParaRPr b="1" i="1">
              <a:solidFill>
                <a:srgbClr val="674EA7"/>
              </a:solidFill>
            </a:endParaRPr>
          </a:p>
        </p:txBody>
      </p:sp>
      <p:sp>
        <p:nvSpPr>
          <p:cNvPr id="296" name="Google Shape;296;g1a495d32c61_2_38"/>
          <p:cNvSpPr txBox="1"/>
          <p:nvPr/>
        </p:nvSpPr>
        <p:spPr>
          <a:xfrm>
            <a:off x="348150" y="1322525"/>
            <a:ext cx="8447700" cy="997500"/>
          </a:xfrm>
          <a:prstGeom prst="rect">
            <a:avLst/>
          </a:prstGeom>
          <a:noFill/>
          <a:ln>
            <a:noFill/>
          </a:ln>
        </p:spPr>
        <p:txBody>
          <a:bodyPr anchorCtr="0" anchor="t" bIns="91425" lIns="91425" spcFirstLastPara="1" rIns="91425" wrap="square" tIns="91425">
            <a:spAutoFit/>
          </a:bodyPr>
          <a:lstStyle/>
          <a:p>
            <a:pPr indent="0" lvl="0" marL="0" marR="14452" rtl="0" algn="just">
              <a:lnSpc>
                <a:spcPct val="115000"/>
              </a:lnSpc>
              <a:spcBef>
                <a:spcPts val="186"/>
              </a:spcBef>
              <a:spcAft>
                <a:spcPts val="0"/>
              </a:spcAft>
              <a:buClr>
                <a:schemeClr val="dk1"/>
              </a:buClr>
              <a:buSzPts val="1100"/>
              <a:buFont typeface="Arial"/>
              <a:buNone/>
            </a:pPr>
            <a:r>
              <a:rPr lang="id" sz="1600">
                <a:solidFill>
                  <a:schemeClr val="dk1"/>
                </a:solidFill>
              </a:rPr>
              <a:t>Penambangan dan analisis data yang dilakukan menggunakan bahasa pemrograman Python melalui platform Google Colab dengan GPU Nvidia T4 Tensor Core beserta </a:t>
            </a:r>
            <a:r>
              <a:rPr i="1" lang="id" sz="1600">
                <a:solidFill>
                  <a:schemeClr val="dk1"/>
                </a:solidFill>
              </a:rPr>
              <a:t>package </a:t>
            </a:r>
            <a:r>
              <a:rPr lang="id" sz="1600">
                <a:solidFill>
                  <a:schemeClr val="dk1"/>
                </a:solidFill>
              </a:rPr>
              <a:t>penambangan data yang tersedia oleh komunitas Python.</a:t>
            </a:r>
            <a:endParaRPr b="0" sz="1600" u="none" cap="none" strike="noStrike">
              <a:solidFill>
                <a:srgbClr val="000000"/>
              </a:solidFill>
              <a:latin typeface="Arial"/>
              <a:ea typeface="Arial"/>
              <a:cs typeface="Arial"/>
              <a:sym typeface="Arial"/>
            </a:endParaRPr>
          </a:p>
        </p:txBody>
      </p:sp>
      <p:graphicFrame>
        <p:nvGraphicFramePr>
          <p:cNvPr id="297" name="Google Shape;297;g1a495d32c61_2_38"/>
          <p:cNvGraphicFramePr/>
          <p:nvPr/>
        </p:nvGraphicFramePr>
        <p:xfrm>
          <a:off x="1806175" y="3035975"/>
          <a:ext cx="3000000" cy="3000000"/>
        </p:xfrm>
        <a:graphic>
          <a:graphicData uri="http://schemas.openxmlformats.org/drawingml/2006/table">
            <a:tbl>
              <a:tblPr>
                <a:noFill/>
                <a:tableStyleId>{11D2E5B0-69C8-42E9-830A-A85671C1D81E}</a:tableStyleId>
              </a:tblPr>
              <a:tblGrid>
                <a:gridCol w="1038225"/>
                <a:gridCol w="638175"/>
                <a:gridCol w="914400"/>
                <a:gridCol w="942975"/>
                <a:gridCol w="885825"/>
                <a:gridCol w="552450"/>
                <a:gridCol w="942975"/>
              </a:tblGrid>
              <a:tr h="12700">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Transformer</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Pandas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Tqdm</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Datasets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Scikit-learn</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NLTK</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GoogleTrans</a:t>
                      </a:r>
                      <a:endParaRPr sz="1200">
                        <a:latin typeface="Times New Roman"/>
                        <a:ea typeface="Times New Roman"/>
                        <a:cs typeface="Times New Roman"/>
                        <a:sym typeface="Times New Roman"/>
                      </a:endParaRPr>
                    </a:p>
                  </a:txBody>
                  <a:tcPr marT="63500" marB="63500" marR="63500" marL="63500"/>
                </a:tc>
              </a:tr>
              <a:tr h="279400">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Pysentimiento</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Numpy</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Tensor Flow</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1000"/>
                        </a:spcAft>
                        <a:buNone/>
                      </a:pPr>
                      <a:r>
                        <a:rPr lang="id" sz="1200">
                          <a:latin typeface="Times New Roman"/>
                          <a:ea typeface="Times New Roman"/>
                          <a:cs typeface="Times New Roman"/>
                          <a:sym typeface="Times New Roman"/>
                        </a:rPr>
                        <a:t>WordCloud</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sz="1200">
                          <a:latin typeface="Times New Roman"/>
                          <a:ea typeface="Times New Roman"/>
                          <a:cs typeface="Times New Roman"/>
                          <a:sym typeface="Times New Roman"/>
                        </a:rPr>
                        <a:t>Seaborn</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sz="1200">
                          <a:latin typeface="Times New Roman"/>
                          <a:ea typeface="Times New Roman"/>
                          <a:cs typeface="Times New Roman"/>
                          <a:sym typeface="Times New Roman"/>
                        </a:rPr>
                        <a:t>Regex</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sz="1200">
                          <a:latin typeface="Times New Roman"/>
                          <a:ea typeface="Times New Roman"/>
                          <a:cs typeface="Times New Roman"/>
                          <a:sym typeface="Times New Roman"/>
                        </a:rPr>
                        <a:t>TextBlob</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298" name="Google Shape;298;g1a495d32c61_2_38"/>
          <p:cNvSpPr txBox="1"/>
          <p:nvPr/>
        </p:nvSpPr>
        <p:spPr>
          <a:xfrm>
            <a:off x="2954388" y="2604875"/>
            <a:ext cx="3618600" cy="431100"/>
          </a:xfrm>
          <a:prstGeom prst="rect">
            <a:avLst/>
          </a:prstGeom>
          <a:noFill/>
          <a:ln>
            <a:noFill/>
          </a:ln>
        </p:spPr>
        <p:txBody>
          <a:bodyPr anchorCtr="0" anchor="t" bIns="91425" lIns="91425" spcFirstLastPara="1" rIns="91425" wrap="square" tIns="91425">
            <a:spAutoFit/>
          </a:bodyPr>
          <a:lstStyle/>
          <a:p>
            <a:pPr indent="0" lvl="0" marL="0" marR="14452" rtl="0" algn="ctr">
              <a:lnSpc>
                <a:spcPct val="115000"/>
              </a:lnSpc>
              <a:spcBef>
                <a:spcPts val="186"/>
              </a:spcBef>
              <a:spcAft>
                <a:spcPts val="0"/>
              </a:spcAft>
              <a:buClr>
                <a:schemeClr val="dk1"/>
              </a:buClr>
              <a:buSzPts val="1100"/>
              <a:buFont typeface="Arial"/>
              <a:buNone/>
            </a:pPr>
            <a:r>
              <a:rPr i="1" lang="id" sz="1600">
                <a:solidFill>
                  <a:schemeClr val="dk1"/>
                </a:solidFill>
              </a:rPr>
              <a:t>Package</a:t>
            </a:r>
            <a:r>
              <a:rPr lang="id" sz="1600">
                <a:solidFill>
                  <a:schemeClr val="dk1"/>
                </a:solidFill>
              </a:rPr>
              <a:t> yang digunakan</a:t>
            </a:r>
            <a:endParaRPr b="0" sz="1600" u="none" cap="none" strike="noStrike">
              <a:solidFill>
                <a:srgbClr val="000000"/>
              </a:solidFill>
              <a:latin typeface="Arial"/>
              <a:ea typeface="Arial"/>
              <a:cs typeface="Arial"/>
              <a:sym typeface="Arial"/>
            </a:endParaRPr>
          </a:p>
        </p:txBody>
      </p:sp>
      <p:sp>
        <p:nvSpPr>
          <p:cNvPr id="299" name="Google Shape;299;g1a495d32c61_2_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g1a495d32c61_2_48"/>
          <p:cNvSpPr txBox="1"/>
          <p:nvPr>
            <p:ph type="title"/>
          </p:nvPr>
        </p:nvSpPr>
        <p:spPr>
          <a:xfrm>
            <a:off x="311700" y="749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Desain dan Implementasi </a:t>
            </a:r>
            <a:r>
              <a:rPr b="1" i="1" lang="id"/>
              <a:t>- </a:t>
            </a:r>
            <a:r>
              <a:rPr b="1" i="1" lang="id">
                <a:solidFill>
                  <a:srgbClr val="674EA7"/>
                </a:solidFill>
              </a:rPr>
              <a:t>Overview </a:t>
            </a:r>
            <a:r>
              <a:rPr b="1" lang="id">
                <a:solidFill>
                  <a:srgbClr val="674EA7"/>
                </a:solidFill>
              </a:rPr>
              <a:t>Model</a:t>
            </a:r>
            <a:endParaRPr b="1">
              <a:solidFill>
                <a:srgbClr val="674EA7"/>
              </a:solidFill>
            </a:endParaRPr>
          </a:p>
        </p:txBody>
      </p:sp>
      <p:sp>
        <p:nvSpPr>
          <p:cNvPr id="305" name="Google Shape;305;g1a495d32c61_2_48"/>
          <p:cNvSpPr txBox="1"/>
          <p:nvPr/>
        </p:nvSpPr>
        <p:spPr>
          <a:xfrm>
            <a:off x="311700" y="1322525"/>
            <a:ext cx="8447700" cy="1847100"/>
          </a:xfrm>
          <a:prstGeom prst="rect">
            <a:avLst/>
          </a:prstGeom>
          <a:noFill/>
          <a:ln>
            <a:noFill/>
          </a:ln>
        </p:spPr>
        <p:txBody>
          <a:bodyPr anchorCtr="0" anchor="t" bIns="91425" lIns="91425" spcFirstLastPara="1" rIns="91425" wrap="square" tIns="91425">
            <a:spAutoFit/>
          </a:bodyPr>
          <a:lstStyle/>
          <a:p>
            <a:pPr indent="0" lvl="0" marL="0" marR="14452" rtl="0" algn="just">
              <a:lnSpc>
                <a:spcPct val="115000"/>
              </a:lnSpc>
              <a:spcBef>
                <a:spcPts val="186"/>
              </a:spcBef>
              <a:spcAft>
                <a:spcPts val="0"/>
              </a:spcAft>
              <a:buClr>
                <a:schemeClr val="dk1"/>
              </a:buClr>
              <a:buSzPts val="1100"/>
              <a:buFont typeface="Arial"/>
              <a:buNone/>
            </a:pPr>
            <a:r>
              <a:rPr lang="id" sz="1600">
                <a:solidFill>
                  <a:schemeClr val="dk1"/>
                </a:solidFill>
              </a:rPr>
              <a:t>Model klasifikasi sentimen dan </a:t>
            </a:r>
            <a:r>
              <a:rPr i="1" lang="id" sz="1600">
                <a:solidFill>
                  <a:schemeClr val="dk1"/>
                </a:solidFill>
              </a:rPr>
              <a:t>hate speech</a:t>
            </a:r>
            <a:r>
              <a:rPr lang="id" sz="1600">
                <a:solidFill>
                  <a:schemeClr val="dk1"/>
                </a:solidFill>
              </a:rPr>
              <a:t> berdasarkan konteks dengan menggunakan model </a:t>
            </a:r>
            <a:r>
              <a:rPr i="1" lang="id" sz="1600">
                <a:solidFill>
                  <a:schemeClr val="dk1"/>
                </a:solidFill>
              </a:rPr>
              <a:t>deep learning</a:t>
            </a:r>
            <a:r>
              <a:rPr lang="id" sz="1600">
                <a:solidFill>
                  <a:schemeClr val="dk1"/>
                </a:solidFill>
              </a:rPr>
              <a:t> berbasis BERT yaitu BERTweet dan RoBERTa. Sebelum dilakukan training, dilakukan proses splitting data terlebih dahulu menjadi train set dan validation set dengan perbandingan 80:20. Untuk </a:t>
            </a:r>
            <a:r>
              <a:rPr i="1" lang="id" sz="1600">
                <a:solidFill>
                  <a:schemeClr val="dk1"/>
                </a:solidFill>
              </a:rPr>
              <a:t>learning rate,</a:t>
            </a:r>
            <a:r>
              <a:rPr lang="id" sz="1600">
                <a:solidFill>
                  <a:schemeClr val="dk1"/>
                </a:solidFill>
              </a:rPr>
              <a:t> tim peneliti menggunakan learning rate sebesar 1e-05 yang dioptimasi dengan Adam W. Kemudian, semua model dilakukan train sampai maksimal 20 </a:t>
            </a:r>
            <a:r>
              <a:rPr i="1" lang="id" sz="1600">
                <a:solidFill>
                  <a:schemeClr val="dk1"/>
                </a:solidFill>
              </a:rPr>
              <a:t>epochs </a:t>
            </a:r>
            <a:r>
              <a:rPr lang="id" sz="1600">
                <a:solidFill>
                  <a:schemeClr val="dk1"/>
                </a:solidFill>
              </a:rPr>
              <a:t>dan diadakan </a:t>
            </a:r>
            <a:r>
              <a:rPr i="1" lang="id" sz="1600">
                <a:solidFill>
                  <a:schemeClr val="dk1"/>
                </a:solidFill>
              </a:rPr>
              <a:t>early stopping callback </a:t>
            </a:r>
            <a:r>
              <a:rPr lang="id" sz="1600">
                <a:solidFill>
                  <a:schemeClr val="dk1"/>
                </a:solidFill>
              </a:rPr>
              <a:t>sampai </a:t>
            </a:r>
            <a:r>
              <a:rPr i="1" lang="id" sz="1600">
                <a:solidFill>
                  <a:schemeClr val="dk1"/>
                </a:solidFill>
              </a:rPr>
              <a:t>convergence</a:t>
            </a:r>
            <a:r>
              <a:rPr lang="id" sz="1600">
                <a:solidFill>
                  <a:schemeClr val="dk1"/>
                </a:solidFill>
              </a:rPr>
              <a:t>.</a:t>
            </a:r>
            <a:endParaRPr sz="1600">
              <a:solidFill>
                <a:schemeClr val="dk1"/>
              </a:solidFill>
            </a:endParaRPr>
          </a:p>
        </p:txBody>
      </p:sp>
      <p:sp>
        <p:nvSpPr>
          <p:cNvPr id="306" name="Google Shape;306;g1a495d32c61_2_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g1a495d32c61_2_57"/>
          <p:cNvSpPr txBox="1"/>
          <p:nvPr>
            <p:ph type="title"/>
          </p:nvPr>
        </p:nvSpPr>
        <p:spPr>
          <a:xfrm>
            <a:off x="311700" y="749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Desain dan Implementasi </a:t>
            </a:r>
            <a:r>
              <a:rPr b="1" i="1" lang="id"/>
              <a:t>- </a:t>
            </a:r>
            <a:r>
              <a:rPr b="1" lang="id">
                <a:solidFill>
                  <a:srgbClr val="674EA7"/>
                </a:solidFill>
              </a:rPr>
              <a:t>Matrik Evaluasi</a:t>
            </a:r>
            <a:endParaRPr b="1">
              <a:solidFill>
                <a:srgbClr val="674EA7"/>
              </a:solidFill>
            </a:endParaRPr>
          </a:p>
        </p:txBody>
      </p:sp>
      <p:sp>
        <p:nvSpPr>
          <p:cNvPr id="312" name="Google Shape;312;g1a495d32c61_2_57"/>
          <p:cNvSpPr txBox="1"/>
          <p:nvPr/>
        </p:nvSpPr>
        <p:spPr>
          <a:xfrm>
            <a:off x="311700" y="1322525"/>
            <a:ext cx="8447700" cy="714300"/>
          </a:xfrm>
          <a:prstGeom prst="rect">
            <a:avLst/>
          </a:prstGeom>
          <a:noFill/>
          <a:ln>
            <a:noFill/>
          </a:ln>
        </p:spPr>
        <p:txBody>
          <a:bodyPr anchorCtr="0" anchor="t" bIns="91425" lIns="91425" spcFirstLastPara="1" rIns="91425" wrap="square" tIns="91425">
            <a:spAutoFit/>
          </a:bodyPr>
          <a:lstStyle/>
          <a:p>
            <a:pPr indent="0" lvl="0" marL="0" marR="14452" rtl="0" algn="just">
              <a:lnSpc>
                <a:spcPct val="115000"/>
              </a:lnSpc>
              <a:spcBef>
                <a:spcPts val="186"/>
              </a:spcBef>
              <a:spcAft>
                <a:spcPts val="0"/>
              </a:spcAft>
              <a:buClr>
                <a:schemeClr val="dk1"/>
              </a:buClr>
              <a:buSzPts val="1100"/>
              <a:buFont typeface="Arial"/>
              <a:buNone/>
            </a:pPr>
            <a:r>
              <a:rPr lang="id" sz="1600">
                <a:solidFill>
                  <a:schemeClr val="dk1"/>
                </a:solidFill>
              </a:rPr>
              <a:t>Evaluasi hasil klasifikasi sentimen dan </a:t>
            </a:r>
            <a:r>
              <a:rPr i="1" lang="id" sz="1600">
                <a:solidFill>
                  <a:schemeClr val="dk1"/>
                </a:solidFill>
              </a:rPr>
              <a:t>hate speech</a:t>
            </a:r>
            <a:r>
              <a:rPr lang="id" sz="1600">
                <a:solidFill>
                  <a:schemeClr val="dk1"/>
                </a:solidFill>
              </a:rPr>
              <a:t> menggunakan</a:t>
            </a:r>
            <a:r>
              <a:rPr i="1" lang="id" sz="1600">
                <a:solidFill>
                  <a:schemeClr val="dk1"/>
                </a:solidFill>
              </a:rPr>
              <a:t> </a:t>
            </a:r>
            <a:r>
              <a:rPr lang="id" sz="1600">
                <a:solidFill>
                  <a:schemeClr val="dk1"/>
                </a:solidFill>
              </a:rPr>
              <a:t>matrik </a:t>
            </a:r>
            <a:r>
              <a:rPr i="1" lang="id" sz="1600">
                <a:solidFill>
                  <a:schemeClr val="dk1"/>
                </a:solidFill>
              </a:rPr>
              <a:t>F1 Score </a:t>
            </a:r>
            <a:r>
              <a:rPr lang="id" sz="1600">
                <a:solidFill>
                  <a:schemeClr val="dk1"/>
                </a:solidFill>
              </a:rPr>
              <a:t>dan akurasi.</a:t>
            </a:r>
            <a:endParaRPr sz="1600">
              <a:solidFill>
                <a:schemeClr val="dk1"/>
              </a:solidFill>
            </a:endParaRPr>
          </a:p>
        </p:txBody>
      </p:sp>
      <p:pic>
        <p:nvPicPr>
          <p:cNvPr id="313" name="Google Shape;313;g1a495d32c61_2_57"/>
          <p:cNvPicPr preferRelativeResize="0"/>
          <p:nvPr/>
        </p:nvPicPr>
        <p:blipFill>
          <a:blip r:embed="rId4">
            <a:alphaModFix/>
          </a:blip>
          <a:stretch>
            <a:fillRect/>
          </a:stretch>
        </p:blipFill>
        <p:spPr>
          <a:xfrm>
            <a:off x="2725800" y="2203250"/>
            <a:ext cx="3619500" cy="1838325"/>
          </a:xfrm>
          <a:prstGeom prst="rect">
            <a:avLst/>
          </a:prstGeom>
          <a:noFill/>
          <a:ln>
            <a:noFill/>
          </a:ln>
        </p:spPr>
      </p:pic>
      <p:sp>
        <p:nvSpPr>
          <p:cNvPr id="314" name="Google Shape;314;g1a495d32c61_2_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g1a495d32c61_2_74"/>
          <p:cNvSpPr txBox="1"/>
          <p:nvPr>
            <p:ph type="title"/>
          </p:nvPr>
        </p:nvSpPr>
        <p:spPr>
          <a:xfrm>
            <a:off x="3480500" y="204950"/>
            <a:ext cx="22719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id">
                <a:solidFill>
                  <a:srgbClr val="674EA7"/>
                </a:solidFill>
              </a:rPr>
              <a:t>Labelling</a:t>
            </a:r>
            <a:endParaRPr b="1">
              <a:solidFill>
                <a:srgbClr val="674EA7"/>
              </a:solidFill>
            </a:endParaRPr>
          </a:p>
        </p:txBody>
      </p:sp>
      <p:sp>
        <p:nvSpPr>
          <p:cNvPr id="320" name="Google Shape;320;g1a495d32c61_2_74"/>
          <p:cNvSpPr txBox="1"/>
          <p:nvPr/>
        </p:nvSpPr>
        <p:spPr>
          <a:xfrm>
            <a:off x="311700" y="1017725"/>
            <a:ext cx="8447700" cy="997500"/>
          </a:xfrm>
          <a:prstGeom prst="rect">
            <a:avLst/>
          </a:prstGeom>
          <a:noFill/>
          <a:ln>
            <a:noFill/>
          </a:ln>
        </p:spPr>
        <p:txBody>
          <a:bodyPr anchorCtr="0" anchor="t" bIns="91425" lIns="91425" spcFirstLastPara="1" rIns="91425" wrap="square" tIns="91425">
            <a:spAutoFit/>
          </a:bodyPr>
          <a:lstStyle/>
          <a:p>
            <a:pPr indent="-330200" lvl="0" marL="457200" marR="14452" rtl="0" algn="l">
              <a:lnSpc>
                <a:spcPct val="115000"/>
              </a:lnSpc>
              <a:spcBef>
                <a:spcPts val="186"/>
              </a:spcBef>
              <a:spcAft>
                <a:spcPts val="0"/>
              </a:spcAft>
              <a:buClr>
                <a:schemeClr val="dk1"/>
              </a:buClr>
              <a:buSzPts val="1600"/>
              <a:buChar char="●"/>
            </a:pPr>
            <a:r>
              <a:rPr i="1" lang="id" sz="1600">
                <a:solidFill>
                  <a:schemeClr val="dk1"/>
                </a:solidFill>
              </a:rPr>
              <a:t>Labeling </a:t>
            </a:r>
            <a:r>
              <a:rPr lang="id" sz="1600">
                <a:solidFill>
                  <a:schemeClr val="dk1"/>
                </a:solidFill>
              </a:rPr>
              <a:t>dilakukan secara </a:t>
            </a:r>
            <a:r>
              <a:rPr i="1" lang="id" sz="1600">
                <a:solidFill>
                  <a:schemeClr val="dk1"/>
                </a:solidFill>
              </a:rPr>
              <a:t>semi-supervised</a:t>
            </a:r>
            <a:r>
              <a:rPr lang="id" sz="1600">
                <a:solidFill>
                  <a:schemeClr val="dk1"/>
                </a:solidFill>
              </a:rPr>
              <a:t> dengan </a:t>
            </a:r>
            <a:r>
              <a:rPr i="1" lang="id" sz="1600">
                <a:solidFill>
                  <a:schemeClr val="dk1"/>
                </a:solidFill>
              </a:rPr>
              <a:t>pretrained </a:t>
            </a:r>
            <a:r>
              <a:rPr lang="id" sz="1600">
                <a:solidFill>
                  <a:schemeClr val="dk1"/>
                </a:solidFill>
              </a:rPr>
              <a:t>BERTweet dan RoBERTa. </a:t>
            </a:r>
            <a:endParaRPr sz="1600">
              <a:solidFill>
                <a:schemeClr val="dk1"/>
              </a:solidFill>
            </a:endParaRPr>
          </a:p>
          <a:p>
            <a:pPr indent="-330200" lvl="0" marL="457200" marR="14452" rtl="0" algn="l">
              <a:lnSpc>
                <a:spcPct val="115000"/>
              </a:lnSpc>
              <a:spcBef>
                <a:spcPts val="0"/>
              </a:spcBef>
              <a:spcAft>
                <a:spcPts val="0"/>
              </a:spcAft>
              <a:buClr>
                <a:schemeClr val="dk1"/>
              </a:buClr>
              <a:buSzPts val="1600"/>
              <a:buChar char="●"/>
            </a:pPr>
            <a:r>
              <a:rPr lang="id" sz="1600">
                <a:solidFill>
                  <a:schemeClr val="dk1"/>
                </a:solidFill>
              </a:rPr>
              <a:t>Label yang dievaluasi berjumlah 2000 cuitan yang akan di-</a:t>
            </a:r>
            <a:r>
              <a:rPr i="1" lang="id" sz="1600">
                <a:solidFill>
                  <a:schemeClr val="dk1"/>
                </a:solidFill>
              </a:rPr>
              <a:t>training </a:t>
            </a:r>
            <a:r>
              <a:rPr lang="id" sz="1600">
                <a:solidFill>
                  <a:schemeClr val="dk1"/>
                </a:solidFill>
              </a:rPr>
              <a:t>ke model.</a:t>
            </a:r>
            <a:endParaRPr sz="1600">
              <a:solidFill>
                <a:schemeClr val="dk1"/>
              </a:solidFill>
            </a:endParaRPr>
          </a:p>
        </p:txBody>
      </p:sp>
      <p:pic>
        <p:nvPicPr>
          <p:cNvPr id="321" name="Google Shape;321;g1a495d32c61_2_74"/>
          <p:cNvPicPr preferRelativeResize="0"/>
          <p:nvPr/>
        </p:nvPicPr>
        <p:blipFill>
          <a:blip r:embed="rId4">
            <a:alphaModFix/>
          </a:blip>
          <a:stretch>
            <a:fillRect/>
          </a:stretch>
        </p:blipFill>
        <p:spPr>
          <a:xfrm>
            <a:off x="1981725" y="2015225"/>
            <a:ext cx="4603401" cy="2493501"/>
          </a:xfrm>
          <a:prstGeom prst="rect">
            <a:avLst/>
          </a:prstGeom>
          <a:noFill/>
          <a:ln>
            <a:noFill/>
          </a:ln>
        </p:spPr>
      </p:pic>
      <p:sp>
        <p:nvSpPr>
          <p:cNvPr id="322" name="Google Shape;322;g1a495d32c61_2_74"/>
          <p:cNvSpPr txBox="1"/>
          <p:nvPr>
            <p:ph idx="12" type="sldNum"/>
          </p:nvPr>
        </p:nvSpPr>
        <p:spPr>
          <a:xfrm>
            <a:off x="245983" y="45087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g1a495d32c61_2_79"/>
          <p:cNvSpPr txBox="1"/>
          <p:nvPr>
            <p:ph type="title"/>
          </p:nvPr>
        </p:nvSpPr>
        <p:spPr>
          <a:xfrm>
            <a:off x="387900" y="749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id">
                <a:solidFill>
                  <a:srgbClr val="674EA7"/>
                </a:solidFill>
              </a:rPr>
              <a:t>Data Processing</a:t>
            </a:r>
            <a:endParaRPr b="1">
              <a:solidFill>
                <a:srgbClr val="674EA7"/>
              </a:solidFill>
            </a:endParaRPr>
          </a:p>
        </p:txBody>
      </p:sp>
      <p:sp>
        <p:nvSpPr>
          <p:cNvPr id="328" name="Google Shape;328;g1a495d32c61_2_79"/>
          <p:cNvSpPr txBox="1"/>
          <p:nvPr/>
        </p:nvSpPr>
        <p:spPr>
          <a:xfrm>
            <a:off x="311700" y="1439700"/>
            <a:ext cx="3074400" cy="2696700"/>
          </a:xfrm>
          <a:prstGeom prst="rect">
            <a:avLst/>
          </a:prstGeom>
          <a:noFill/>
          <a:ln>
            <a:noFill/>
          </a:ln>
        </p:spPr>
        <p:txBody>
          <a:bodyPr anchorCtr="0" anchor="t" bIns="91425" lIns="91425" spcFirstLastPara="1" rIns="91425" wrap="square" tIns="91425">
            <a:spAutoFit/>
          </a:bodyPr>
          <a:lstStyle/>
          <a:p>
            <a:pPr indent="-330200" lvl="0" marL="457200" marR="14452" rtl="0" algn="l">
              <a:lnSpc>
                <a:spcPct val="115000"/>
              </a:lnSpc>
              <a:spcBef>
                <a:spcPts val="186"/>
              </a:spcBef>
              <a:spcAft>
                <a:spcPts val="0"/>
              </a:spcAft>
              <a:buClr>
                <a:schemeClr val="dk1"/>
              </a:buClr>
              <a:buSzPts val="1600"/>
              <a:buChar char="●"/>
            </a:pPr>
            <a:r>
              <a:rPr lang="id" sz="1600">
                <a:solidFill>
                  <a:schemeClr val="dk1"/>
                </a:solidFill>
              </a:rPr>
              <a:t>Cuitan dinormalisasi (</a:t>
            </a:r>
            <a:r>
              <a:rPr i="1" lang="id" sz="1600">
                <a:solidFill>
                  <a:schemeClr val="dk1"/>
                </a:solidFill>
              </a:rPr>
              <a:t>case insensitive</a:t>
            </a:r>
            <a:r>
              <a:rPr lang="id" sz="1600">
                <a:solidFill>
                  <a:schemeClr val="dk1"/>
                </a:solidFill>
              </a:rPr>
              <a:t>). </a:t>
            </a:r>
            <a:endParaRPr sz="1600">
              <a:solidFill>
                <a:schemeClr val="dk1"/>
              </a:solidFill>
            </a:endParaRPr>
          </a:p>
          <a:p>
            <a:pPr indent="-330200" lvl="0" marL="457200" marR="14452" rtl="0" algn="l">
              <a:lnSpc>
                <a:spcPct val="115000"/>
              </a:lnSpc>
              <a:spcBef>
                <a:spcPts val="0"/>
              </a:spcBef>
              <a:spcAft>
                <a:spcPts val="0"/>
              </a:spcAft>
              <a:buClr>
                <a:schemeClr val="dk1"/>
              </a:buClr>
              <a:buSzPts val="1600"/>
              <a:buChar char="●"/>
            </a:pPr>
            <a:r>
              <a:rPr lang="id" sz="1600">
                <a:solidFill>
                  <a:schemeClr val="dk1"/>
                </a:solidFill>
              </a:rPr>
              <a:t>P</a:t>
            </a:r>
            <a:r>
              <a:rPr lang="id" sz="1600">
                <a:solidFill>
                  <a:schemeClr val="dk1"/>
                </a:solidFill>
              </a:rPr>
              <a:t>enghapusan karakter spesial</a:t>
            </a:r>
            <a:endParaRPr sz="1600">
              <a:solidFill>
                <a:schemeClr val="dk1"/>
              </a:solidFill>
            </a:endParaRPr>
          </a:p>
          <a:p>
            <a:pPr indent="-330200" lvl="0" marL="457200" marR="14452" rtl="0" algn="l">
              <a:lnSpc>
                <a:spcPct val="115000"/>
              </a:lnSpc>
              <a:spcBef>
                <a:spcPts val="0"/>
              </a:spcBef>
              <a:spcAft>
                <a:spcPts val="0"/>
              </a:spcAft>
              <a:buClr>
                <a:schemeClr val="dk1"/>
              </a:buClr>
              <a:buSzPts val="1600"/>
              <a:buChar char="●"/>
            </a:pPr>
            <a:r>
              <a:rPr lang="id" sz="1600">
                <a:solidFill>
                  <a:schemeClr val="dk1"/>
                </a:solidFill>
              </a:rPr>
              <a:t>Bahasa dikonversi menjadi bahasa Inggris. </a:t>
            </a:r>
            <a:endParaRPr sz="1600">
              <a:solidFill>
                <a:schemeClr val="dk1"/>
              </a:solidFill>
            </a:endParaRPr>
          </a:p>
          <a:p>
            <a:pPr indent="-330200" lvl="0" marL="457200" marR="14452" rtl="0" algn="l">
              <a:lnSpc>
                <a:spcPct val="115000"/>
              </a:lnSpc>
              <a:spcBef>
                <a:spcPts val="0"/>
              </a:spcBef>
              <a:spcAft>
                <a:spcPts val="0"/>
              </a:spcAft>
              <a:buClr>
                <a:schemeClr val="dk1"/>
              </a:buClr>
              <a:buSzPts val="1600"/>
              <a:buChar char="●"/>
            </a:pPr>
            <a:r>
              <a:rPr i="1" lang="id" sz="1600">
                <a:solidFill>
                  <a:schemeClr val="dk1"/>
                </a:solidFill>
              </a:rPr>
              <a:t>Stopwords</a:t>
            </a:r>
            <a:r>
              <a:rPr lang="id" sz="1600">
                <a:solidFill>
                  <a:schemeClr val="dk1"/>
                </a:solidFill>
              </a:rPr>
              <a:t> dihilangkan. </a:t>
            </a:r>
            <a:endParaRPr sz="1600">
              <a:solidFill>
                <a:schemeClr val="dk1"/>
              </a:solidFill>
            </a:endParaRPr>
          </a:p>
          <a:p>
            <a:pPr indent="-330200" lvl="0" marL="457200" marR="14452" rtl="0" algn="l">
              <a:lnSpc>
                <a:spcPct val="115000"/>
              </a:lnSpc>
              <a:spcBef>
                <a:spcPts val="0"/>
              </a:spcBef>
              <a:spcAft>
                <a:spcPts val="0"/>
              </a:spcAft>
              <a:buClr>
                <a:schemeClr val="dk1"/>
              </a:buClr>
              <a:buSzPts val="1600"/>
              <a:buChar char="●"/>
            </a:pPr>
            <a:r>
              <a:rPr lang="id" sz="1600">
                <a:solidFill>
                  <a:schemeClr val="dk1"/>
                </a:solidFill>
              </a:rPr>
              <a:t>Tokenisasi dan </a:t>
            </a:r>
            <a:r>
              <a:rPr i="1" lang="id" sz="1600">
                <a:solidFill>
                  <a:schemeClr val="dk1"/>
                </a:solidFill>
              </a:rPr>
              <a:t>stemming </a:t>
            </a:r>
            <a:r>
              <a:rPr lang="id" sz="1600">
                <a:solidFill>
                  <a:schemeClr val="dk1"/>
                </a:solidFill>
              </a:rPr>
              <a:t>pada teks. </a:t>
            </a:r>
            <a:endParaRPr sz="1600">
              <a:solidFill>
                <a:schemeClr val="dk1"/>
              </a:solidFill>
            </a:endParaRPr>
          </a:p>
        </p:txBody>
      </p:sp>
      <p:graphicFrame>
        <p:nvGraphicFramePr>
          <p:cNvPr id="329" name="Google Shape;329;g1a495d32c61_2_79"/>
          <p:cNvGraphicFramePr/>
          <p:nvPr/>
        </p:nvGraphicFramePr>
        <p:xfrm>
          <a:off x="3688800" y="1178250"/>
          <a:ext cx="3000000" cy="3000000"/>
        </p:xfrm>
        <a:graphic>
          <a:graphicData uri="http://schemas.openxmlformats.org/drawingml/2006/table">
            <a:tbl>
              <a:tblPr bandCol="1" bandRow="1">
                <a:noFill/>
                <a:tableStyleId>{ADCE620F-CFD6-41F1-AC8F-BEB2134BD9AD}</a:tableStyleId>
              </a:tblPr>
              <a:tblGrid>
                <a:gridCol w="2257425"/>
                <a:gridCol w="2962275"/>
              </a:tblGrid>
              <a:tr h="272400">
                <a:tc>
                  <a:txBody>
                    <a:bodyPr/>
                    <a:lstStyle/>
                    <a:p>
                      <a:pPr indent="457200" lvl="0" marL="0" rtl="0" algn="ctr">
                        <a:lnSpc>
                          <a:spcPct val="115000"/>
                        </a:lnSpc>
                        <a:spcBef>
                          <a:spcPts val="0"/>
                        </a:spcBef>
                        <a:spcAft>
                          <a:spcPts val="0"/>
                        </a:spcAft>
                        <a:buNone/>
                      </a:pPr>
                      <a:r>
                        <a:rPr lang="id" sz="1500">
                          <a:latin typeface="Times New Roman"/>
                          <a:ea typeface="Times New Roman"/>
                          <a:cs typeface="Times New Roman"/>
                          <a:sym typeface="Times New Roman"/>
                        </a:rPr>
                        <a:t>Sebelum</a:t>
                      </a:r>
                      <a:endParaRPr sz="1500">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id" sz="1500">
                          <a:latin typeface="Times New Roman"/>
                          <a:ea typeface="Times New Roman"/>
                          <a:cs typeface="Times New Roman"/>
                          <a:sym typeface="Times New Roman"/>
                        </a:rPr>
                        <a:t>Sesudah</a:t>
                      </a:r>
                      <a:endParaRPr sz="1500">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r>
              <a:tr h="461725">
                <a:tc>
                  <a:txBody>
                    <a:bodyPr/>
                    <a:lstStyle/>
                    <a:p>
                      <a:pPr indent="0" lvl="0" marL="0" marR="38100" rtl="0" algn="ctr">
                        <a:lnSpc>
                          <a:spcPct val="115000"/>
                        </a:lnSpc>
                        <a:spcBef>
                          <a:spcPts val="0"/>
                        </a:spcBef>
                        <a:spcAft>
                          <a:spcPts val="0"/>
                        </a:spcAft>
                        <a:buNone/>
                      </a:pPr>
                      <a:r>
                        <a:rPr lang="id" sz="1500">
                          <a:latin typeface="Times New Roman"/>
                          <a:ea typeface="Times New Roman"/>
                          <a:cs typeface="Times New Roman"/>
                          <a:sym typeface="Times New Roman"/>
                        </a:rPr>
                        <a:t>Bjorka Ternyata Seorang Hacker Pembobol Data Pemerintah </a:t>
                      </a:r>
                      <a:endParaRPr sz="1500">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d" sz="1500">
                          <a:latin typeface="Times New Roman"/>
                          <a:ea typeface="Times New Roman"/>
                          <a:cs typeface="Times New Roman"/>
                          <a:sym typeface="Times New Roman"/>
                        </a:rPr>
                        <a:t>bjorka </a:t>
                      </a:r>
                      <a:r>
                        <a:rPr i="1" lang="id" sz="1500">
                          <a:latin typeface="Times New Roman"/>
                          <a:ea typeface="Times New Roman"/>
                          <a:cs typeface="Times New Roman"/>
                          <a:sym typeface="Times New Roman"/>
                        </a:rPr>
                        <a:t>hacker </a:t>
                      </a:r>
                      <a:r>
                        <a:rPr lang="id" sz="1500">
                          <a:latin typeface="Times New Roman"/>
                          <a:ea typeface="Times New Roman"/>
                          <a:cs typeface="Times New Roman"/>
                          <a:sym typeface="Times New Roman"/>
                        </a:rPr>
                        <a:t>bobol data pemerintah </a:t>
                      </a:r>
                      <a:endParaRPr sz="1500">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2700">
                <a:tc>
                  <a:txBody>
                    <a:bodyPr/>
                    <a:lstStyle/>
                    <a:p>
                      <a:pPr indent="0" lvl="0" marL="0" rtl="0" algn="ctr">
                        <a:lnSpc>
                          <a:spcPct val="115000"/>
                        </a:lnSpc>
                        <a:spcBef>
                          <a:spcPts val="0"/>
                        </a:spcBef>
                        <a:spcAft>
                          <a:spcPts val="0"/>
                        </a:spcAft>
                        <a:buNone/>
                      </a:pPr>
                      <a:r>
                        <a:rPr lang="id" sz="1500">
                          <a:latin typeface="Times New Roman"/>
                          <a:ea typeface="Times New Roman"/>
                          <a:cs typeface="Times New Roman"/>
                          <a:sym typeface="Times New Roman"/>
                        </a:rPr>
                        <a:t>@tvOneNews Tandanya polisi kita tidak mampu melacak Bjorka</a:t>
                      </a:r>
                      <a:endParaRPr sz="1500">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d" sz="1500">
                          <a:latin typeface="Times New Roman"/>
                          <a:ea typeface="Times New Roman"/>
                          <a:cs typeface="Times New Roman"/>
                          <a:sym typeface="Times New Roman"/>
                        </a:rPr>
                        <a:t>tanda polisi tidak mampu lacak bjorka</a:t>
                      </a:r>
                      <a:endParaRPr sz="1500">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22875">
                <a:tc>
                  <a:txBody>
                    <a:bodyPr/>
                    <a:lstStyle/>
                    <a:p>
                      <a:pPr indent="0" lvl="0" marL="0" rtl="0" algn="ctr">
                        <a:lnSpc>
                          <a:spcPct val="115000"/>
                        </a:lnSpc>
                        <a:spcBef>
                          <a:spcPts val="0"/>
                        </a:spcBef>
                        <a:spcAft>
                          <a:spcPts val="0"/>
                        </a:spcAft>
                        <a:buNone/>
                      </a:pPr>
                      <a:r>
                        <a:rPr lang="id" sz="1500">
                          <a:latin typeface="Times New Roman"/>
                          <a:ea typeface="Times New Roman"/>
                          <a:cs typeface="Times New Roman"/>
                          <a:sym typeface="Times New Roman"/>
                        </a:rPr>
                        <a:t>Tegaskan Tak Ada Data Negara Bocor, Mahfud MD: Bjorka Ngarang Terus Disebar </a:t>
                      </a:r>
                      <a:endParaRPr sz="1500">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id" sz="1500">
                          <a:latin typeface="Times New Roman"/>
                          <a:ea typeface="Times New Roman"/>
                          <a:cs typeface="Times New Roman"/>
                          <a:sym typeface="Times New Roman"/>
                        </a:rPr>
                        <a:t>tegas tidak ada data negara bocor mahfud md bjorka ngarang sebar</a:t>
                      </a:r>
                      <a:endParaRPr sz="1500">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30" name="Google Shape;330;g1a495d32c61_2_79"/>
          <p:cNvSpPr txBox="1"/>
          <p:nvPr>
            <p:ph idx="12" type="sldNum"/>
          </p:nvPr>
        </p:nvSpPr>
        <p:spPr>
          <a:xfrm>
            <a:off x="311708" y="45059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g19008706bb5_0_31"/>
          <p:cNvSpPr txBox="1"/>
          <p:nvPr/>
        </p:nvSpPr>
        <p:spPr>
          <a:xfrm>
            <a:off x="1059600" y="1978950"/>
            <a:ext cx="7024800" cy="11856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i="0" lang="id" sz="4220" u="none" cap="none" strike="noStrike">
                <a:solidFill>
                  <a:srgbClr val="000000"/>
                </a:solidFill>
                <a:latin typeface="Calibri"/>
                <a:ea typeface="Calibri"/>
                <a:cs typeface="Calibri"/>
                <a:sym typeface="Calibri"/>
              </a:rPr>
              <a:t>Hasil</a:t>
            </a:r>
            <a:endParaRPr b="1" i="0" sz="4220" u="none" cap="none" strike="noStrike">
              <a:solidFill>
                <a:srgbClr val="000000"/>
              </a:solidFill>
              <a:latin typeface="Calibri"/>
              <a:ea typeface="Calibri"/>
              <a:cs typeface="Calibri"/>
              <a:sym typeface="Calibri"/>
            </a:endParaRPr>
          </a:p>
        </p:txBody>
      </p:sp>
      <p:sp>
        <p:nvSpPr>
          <p:cNvPr id="336" name="Google Shape;336;g19008706bb5_0_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g190caa9418a_1_11"/>
          <p:cNvSpPr txBox="1"/>
          <p:nvPr/>
        </p:nvSpPr>
        <p:spPr>
          <a:xfrm>
            <a:off x="1059600" y="1978950"/>
            <a:ext cx="7024800" cy="11856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i="0" lang="id" sz="4220" u="none" cap="none" strike="noStrike">
                <a:solidFill>
                  <a:srgbClr val="000000"/>
                </a:solidFill>
                <a:latin typeface="Calibri"/>
                <a:ea typeface="Calibri"/>
                <a:cs typeface="Calibri"/>
                <a:sym typeface="Calibri"/>
              </a:rPr>
              <a:t>Pendahuluan</a:t>
            </a:r>
            <a:endParaRPr b="1" i="0" sz="4220" u="none" cap="none" strike="noStrike">
              <a:solidFill>
                <a:srgbClr val="000000"/>
              </a:solidFill>
              <a:latin typeface="Calibri"/>
              <a:ea typeface="Calibri"/>
              <a:cs typeface="Calibri"/>
              <a:sym typeface="Calibri"/>
            </a:endParaRPr>
          </a:p>
        </p:txBody>
      </p:sp>
      <p:sp>
        <p:nvSpPr>
          <p:cNvPr id="79" name="Google Shape;79;g190caa9418a_1_11"/>
          <p:cNvSpPr txBox="1"/>
          <p:nvPr>
            <p:ph idx="12" type="sldNum"/>
          </p:nvPr>
        </p:nvSpPr>
        <p:spPr>
          <a:xfrm>
            <a:off x="83962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g1a47f5f613c_0_106"/>
          <p:cNvSpPr txBox="1"/>
          <p:nvPr/>
        </p:nvSpPr>
        <p:spPr>
          <a:xfrm>
            <a:off x="1059600" y="1978950"/>
            <a:ext cx="7024800" cy="1185600"/>
          </a:xfrm>
          <a:prstGeom prst="rect">
            <a:avLst/>
          </a:prstGeom>
          <a:noFill/>
          <a:ln>
            <a:noFill/>
          </a:ln>
        </p:spPr>
        <p:txBody>
          <a:bodyPr anchorCtr="0" anchor="ctr" bIns="45700" lIns="91425" spcFirstLastPara="1" rIns="91425" wrap="square" tIns="45700">
            <a:normAutofit/>
          </a:bodyPr>
          <a:lstStyle/>
          <a:p>
            <a:pPr indent="-496569" lvl="0" marL="457200" marR="0" rtl="0" algn="ctr">
              <a:lnSpc>
                <a:spcPct val="70000"/>
              </a:lnSpc>
              <a:spcBef>
                <a:spcPts val="0"/>
              </a:spcBef>
              <a:spcAft>
                <a:spcPts val="0"/>
              </a:spcAft>
              <a:buClr>
                <a:srgbClr val="000000"/>
              </a:buClr>
              <a:buSzPts val="4220"/>
              <a:buFont typeface="Calibri"/>
              <a:buAutoNum type="arabicPeriod"/>
            </a:pPr>
            <a:r>
              <a:rPr b="1" lang="id" sz="4220">
                <a:latin typeface="Calibri"/>
                <a:ea typeface="Calibri"/>
                <a:cs typeface="Calibri"/>
                <a:sym typeface="Calibri"/>
              </a:rPr>
              <a:t>Analisis </a:t>
            </a:r>
            <a:r>
              <a:rPr b="1" lang="id" sz="4220">
                <a:solidFill>
                  <a:srgbClr val="674EA7"/>
                </a:solidFill>
                <a:latin typeface="Calibri"/>
                <a:ea typeface="Calibri"/>
                <a:cs typeface="Calibri"/>
                <a:sym typeface="Calibri"/>
              </a:rPr>
              <a:t>Sentimen</a:t>
            </a:r>
            <a:endParaRPr b="1" i="0" sz="4220" u="none" cap="none" strike="noStrike">
              <a:solidFill>
                <a:srgbClr val="674EA7"/>
              </a:solidFill>
              <a:latin typeface="Calibri"/>
              <a:ea typeface="Calibri"/>
              <a:cs typeface="Calibri"/>
              <a:sym typeface="Calibri"/>
            </a:endParaRPr>
          </a:p>
        </p:txBody>
      </p:sp>
      <p:sp>
        <p:nvSpPr>
          <p:cNvPr id="342" name="Google Shape;342;g1a47f5f613c_0_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g1a47f5f613c_0_60"/>
          <p:cNvSpPr txBox="1"/>
          <p:nvPr>
            <p:ph type="title"/>
          </p:nvPr>
        </p:nvSpPr>
        <p:spPr>
          <a:xfrm>
            <a:off x="5264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Model </a:t>
            </a:r>
            <a:r>
              <a:rPr b="1" i="1" lang="id">
                <a:solidFill>
                  <a:srgbClr val="674EA7"/>
                </a:solidFill>
              </a:rPr>
              <a:t>Baseline </a:t>
            </a:r>
            <a:endParaRPr b="1">
              <a:solidFill>
                <a:srgbClr val="674EA7"/>
              </a:solidFill>
            </a:endParaRPr>
          </a:p>
        </p:txBody>
      </p:sp>
      <p:sp>
        <p:nvSpPr>
          <p:cNvPr id="348" name="Google Shape;348;g1a47f5f613c_0_60"/>
          <p:cNvSpPr txBox="1"/>
          <p:nvPr>
            <p:ph idx="1" type="body"/>
          </p:nvPr>
        </p:nvSpPr>
        <p:spPr>
          <a:xfrm>
            <a:off x="1073700" y="1170125"/>
            <a:ext cx="6858600" cy="1173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id">
                <a:solidFill>
                  <a:schemeClr val="dk1"/>
                </a:solidFill>
              </a:rPr>
              <a:t>Evaluasi terbaik dari pemilihan ketiga model sentimen analisis </a:t>
            </a:r>
            <a:r>
              <a:rPr b="1" lang="id">
                <a:solidFill>
                  <a:schemeClr val="dk1"/>
                </a:solidFill>
              </a:rPr>
              <a:t>RoBERTa Indonesia</a:t>
            </a:r>
            <a:r>
              <a:rPr lang="id">
                <a:solidFill>
                  <a:schemeClr val="dk1"/>
                </a:solidFill>
              </a:rPr>
              <a:t> diraih oleh model yang dikembangkan </a:t>
            </a:r>
            <a:r>
              <a:rPr b="1" lang="id">
                <a:solidFill>
                  <a:schemeClr val="dk1"/>
                </a:solidFill>
              </a:rPr>
              <a:t>w11wo</a:t>
            </a:r>
            <a:r>
              <a:rPr lang="id">
                <a:solidFill>
                  <a:schemeClr val="dk1"/>
                </a:solidFill>
              </a:rPr>
              <a:t>.</a:t>
            </a:r>
            <a:endParaRPr>
              <a:solidFill>
                <a:schemeClr val="dk1"/>
              </a:solidFill>
            </a:endParaRPr>
          </a:p>
        </p:txBody>
      </p:sp>
      <p:graphicFrame>
        <p:nvGraphicFramePr>
          <p:cNvPr id="349" name="Google Shape;349;g1a47f5f613c_0_60"/>
          <p:cNvGraphicFramePr/>
          <p:nvPr/>
        </p:nvGraphicFramePr>
        <p:xfrm>
          <a:off x="1376875" y="2250525"/>
          <a:ext cx="3000000" cy="3000000"/>
        </p:xfrm>
        <a:graphic>
          <a:graphicData uri="http://schemas.openxmlformats.org/drawingml/2006/table">
            <a:tbl>
              <a:tblPr>
                <a:noFill/>
                <a:tableStyleId>{11D2E5B0-69C8-42E9-830A-A85671C1D81E}</a:tableStyleId>
              </a:tblPr>
              <a:tblGrid>
                <a:gridCol w="1226450"/>
                <a:gridCol w="1226450"/>
                <a:gridCol w="1226450"/>
                <a:gridCol w="1226450"/>
                <a:gridCol w="1226450"/>
              </a:tblGrid>
              <a:tr h="358625">
                <a:tc rowSpan="2">
                  <a:txBody>
                    <a:bodyPr/>
                    <a:lstStyle/>
                    <a:p>
                      <a:pPr indent="0" lvl="0" marL="0" rtl="0" algn="ctr">
                        <a:spcBef>
                          <a:spcPts val="0"/>
                        </a:spcBef>
                        <a:spcAft>
                          <a:spcPts val="0"/>
                        </a:spcAft>
                        <a:buNone/>
                      </a:pPr>
                      <a:r>
                        <a:rPr lang="id">
                          <a:latin typeface="Times New Roman"/>
                          <a:ea typeface="Times New Roman"/>
                          <a:cs typeface="Times New Roman"/>
                          <a:sym typeface="Times New Roman"/>
                        </a:rPr>
                        <a:t>Model</a:t>
                      </a:r>
                      <a:endParaRPr>
                        <a:latin typeface="Times New Roman"/>
                        <a:ea typeface="Times New Roman"/>
                        <a:cs typeface="Times New Roman"/>
                        <a:sym typeface="Times New Roman"/>
                      </a:endParaRPr>
                    </a:p>
                    <a:p>
                      <a:pPr indent="0" lvl="0" marL="0" rtl="0" algn="ctr">
                        <a:spcBef>
                          <a:spcPts val="0"/>
                        </a:spcBef>
                        <a:spcAft>
                          <a:spcPts val="0"/>
                        </a:spcAft>
                        <a:buNone/>
                      </a:pPr>
                      <a:r>
                        <a:rPr lang="id">
                          <a:latin typeface="Times New Roman"/>
                          <a:ea typeface="Times New Roman"/>
                          <a:cs typeface="Times New Roman"/>
                          <a:sym typeface="Times New Roman"/>
                        </a:rPr>
                        <a:t>RoBERTa</a:t>
                      </a:r>
                      <a:endParaRPr>
                        <a:latin typeface="Times New Roman"/>
                        <a:ea typeface="Times New Roman"/>
                        <a:cs typeface="Times New Roman"/>
                        <a:sym typeface="Times New Roman"/>
                      </a:endParaRPr>
                    </a:p>
                  </a:txBody>
                  <a:tcPr marT="63500" marB="63500" marR="63500" marL="63500" anchor="ctr">
                    <a:solidFill>
                      <a:srgbClr val="CFE2F3"/>
                    </a:solidFill>
                  </a:tcPr>
                </a:tc>
                <a:tc gridSpan="2">
                  <a:txBody>
                    <a:bodyPr/>
                    <a:lstStyle/>
                    <a:p>
                      <a:pPr indent="0" lvl="0" marL="0" rtl="0" algn="ctr">
                        <a:spcBef>
                          <a:spcPts val="0"/>
                        </a:spcBef>
                        <a:spcAft>
                          <a:spcPts val="0"/>
                        </a:spcAft>
                        <a:buNone/>
                      </a:pPr>
                      <a:r>
                        <a:rPr lang="id">
                          <a:latin typeface="Times New Roman"/>
                          <a:ea typeface="Times New Roman"/>
                          <a:cs typeface="Times New Roman"/>
                          <a:sym typeface="Times New Roman"/>
                        </a:rPr>
                        <a:t>Pemerintah</a:t>
                      </a:r>
                      <a:endParaRPr>
                        <a:latin typeface="Times New Roman"/>
                        <a:ea typeface="Times New Roman"/>
                        <a:cs typeface="Times New Roman"/>
                        <a:sym typeface="Times New Roman"/>
                      </a:endParaRPr>
                    </a:p>
                  </a:txBody>
                  <a:tcPr marT="63500" marB="63500" marR="63500" marL="63500">
                    <a:solidFill>
                      <a:srgbClr val="CFE2F3"/>
                    </a:solidFill>
                  </a:tcPr>
                </a:tc>
                <a:tc hMerge="1"/>
                <a:tc gridSpan="2">
                  <a:txBody>
                    <a:bodyPr/>
                    <a:lstStyle/>
                    <a:p>
                      <a:pPr indent="0" lvl="0" marL="0" rtl="0" algn="ctr">
                        <a:spcBef>
                          <a:spcPts val="0"/>
                        </a:spcBef>
                        <a:spcAft>
                          <a:spcPts val="0"/>
                        </a:spcAft>
                        <a:buNone/>
                      </a:pPr>
                      <a:r>
                        <a:rPr lang="id">
                          <a:latin typeface="Times New Roman"/>
                          <a:ea typeface="Times New Roman"/>
                          <a:cs typeface="Times New Roman"/>
                          <a:sym typeface="Times New Roman"/>
                        </a:rPr>
                        <a:t>Bjorka</a:t>
                      </a:r>
                      <a:endParaRPr>
                        <a:latin typeface="Times New Roman"/>
                        <a:ea typeface="Times New Roman"/>
                        <a:cs typeface="Times New Roman"/>
                        <a:sym typeface="Times New Roman"/>
                      </a:endParaRPr>
                    </a:p>
                  </a:txBody>
                  <a:tcPr marT="63500" marB="63500" marR="63500" marL="63500">
                    <a:solidFill>
                      <a:srgbClr val="CFE2F3"/>
                    </a:solidFill>
                  </a:tcPr>
                </a:tc>
                <a:tc hMerge="1"/>
              </a:tr>
              <a:tr h="569375">
                <a:tc vMerge="1"/>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Akurasi</a:t>
                      </a:r>
                      <a:endParaRPr>
                        <a:latin typeface="Times New Roman"/>
                        <a:ea typeface="Times New Roman"/>
                        <a:cs typeface="Times New Roman"/>
                        <a:sym typeface="Times New Roman"/>
                      </a:endParaRPr>
                    </a:p>
                  </a:txBody>
                  <a:tcPr marT="63500" marB="63500" marR="63500" marL="63500">
                    <a:solidFill>
                      <a:srgbClr val="CFE2F3"/>
                    </a:solidFill>
                  </a:tcP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Weighted F1-</a:t>
                      </a:r>
                      <a:r>
                        <a:rPr i="1" lang="id">
                          <a:latin typeface="Times New Roman"/>
                          <a:ea typeface="Times New Roman"/>
                          <a:cs typeface="Times New Roman"/>
                          <a:sym typeface="Times New Roman"/>
                        </a:rPr>
                        <a:t>score</a:t>
                      </a:r>
                      <a:endParaRPr i="1">
                        <a:latin typeface="Times New Roman"/>
                        <a:ea typeface="Times New Roman"/>
                        <a:cs typeface="Times New Roman"/>
                        <a:sym typeface="Times New Roman"/>
                      </a:endParaRPr>
                    </a:p>
                  </a:txBody>
                  <a:tcPr marT="63500" marB="63500" marR="63500" marL="63500">
                    <a:solidFill>
                      <a:srgbClr val="CFE2F3"/>
                    </a:solidFill>
                  </a:tcP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Akurasi</a:t>
                      </a:r>
                      <a:endParaRPr>
                        <a:latin typeface="Times New Roman"/>
                        <a:ea typeface="Times New Roman"/>
                        <a:cs typeface="Times New Roman"/>
                        <a:sym typeface="Times New Roman"/>
                      </a:endParaRPr>
                    </a:p>
                  </a:txBody>
                  <a:tcPr marT="63500" marB="63500" marR="63500" marL="63500">
                    <a:solidFill>
                      <a:srgbClr val="CFE2F3"/>
                    </a:solidFill>
                  </a:tcP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Weighted F1-</a:t>
                      </a:r>
                      <a:r>
                        <a:rPr i="1" lang="id">
                          <a:latin typeface="Times New Roman"/>
                          <a:ea typeface="Times New Roman"/>
                          <a:cs typeface="Times New Roman"/>
                          <a:sym typeface="Times New Roman"/>
                        </a:rPr>
                        <a:t>score</a:t>
                      </a:r>
                      <a:endParaRPr i="1">
                        <a:latin typeface="Times New Roman"/>
                        <a:ea typeface="Times New Roman"/>
                        <a:cs typeface="Times New Roman"/>
                        <a:sym typeface="Times New Roman"/>
                      </a:endParaRPr>
                    </a:p>
                  </a:txBody>
                  <a:tcPr marT="63500" marB="63500" marR="63500" marL="63500">
                    <a:solidFill>
                      <a:srgbClr val="CFE2F3"/>
                    </a:solidFill>
                  </a:tcPr>
                </a:tc>
              </a:tr>
              <a:tr h="399250">
                <a:tc>
                  <a:txBody>
                    <a:bodyPr/>
                    <a:lstStyle/>
                    <a:p>
                      <a:pPr indent="0" lvl="0" marL="0" rtl="0" algn="ctr">
                        <a:lnSpc>
                          <a:spcPct val="100000"/>
                        </a:lnSpc>
                        <a:spcBef>
                          <a:spcPts val="0"/>
                        </a:spcBef>
                        <a:spcAft>
                          <a:spcPts val="0"/>
                        </a:spcAft>
                        <a:buNone/>
                      </a:pPr>
                      <a:r>
                        <a:rPr lang="id">
                          <a:latin typeface="Times New Roman"/>
                          <a:ea typeface="Times New Roman"/>
                          <a:cs typeface="Times New Roman"/>
                          <a:sym typeface="Times New Roman"/>
                        </a:rPr>
                        <a:t>ayameRushia</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0.588</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0.577</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0.560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0.559</a:t>
                      </a:r>
                      <a:endParaRPr>
                        <a:latin typeface="Times New Roman"/>
                        <a:ea typeface="Times New Roman"/>
                        <a:cs typeface="Times New Roman"/>
                        <a:sym typeface="Times New Roman"/>
                      </a:endParaRPr>
                    </a:p>
                  </a:txBody>
                  <a:tcPr marT="63500" marB="63500" marR="63500" marL="63500"/>
                </a:tc>
              </a:tr>
              <a:tr h="358625">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w11wo</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0.659</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0.658</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0.670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0.657</a:t>
                      </a:r>
                      <a:endParaRPr>
                        <a:latin typeface="Times New Roman"/>
                        <a:ea typeface="Times New Roman"/>
                        <a:cs typeface="Times New Roman"/>
                        <a:sym typeface="Times New Roman"/>
                      </a:endParaRPr>
                    </a:p>
                  </a:txBody>
                  <a:tcPr marT="63500" marB="63500" marR="63500" marL="63500"/>
                </a:tc>
              </a:tr>
              <a:tr h="358625">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akahana</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0.588</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0.580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0.510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0.535</a:t>
                      </a:r>
                      <a:endParaRPr>
                        <a:latin typeface="Times New Roman"/>
                        <a:ea typeface="Times New Roman"/>
                        <a:cs typeface="Times New Roman"/>
                        <a:sym typeface="Times New Roman"/>
                      </a:endParaRPr>
                    </a:p>
                  </a:txBody>
                  <a:tcPr marT="63500" marB="63500" marR="63500" marL="63500"/>
                </a:tc>
              </a:tr>
            </a:tbl>
          </a:graphicData>
        </a:graphic>
      </p:graphicFrame>
      <p:sp>
        <p:nvSpPr>
          <p:cNvPr id="350" name="Google Shape;350;g1a47f5f613c_0_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g190caa9418a_1_38"/>
          <p:cNvSpPr txBox="1"/>
          <p:nvPr>
            <p:ph type="title"/>
          </p:nvPr>
        </p:nvSpPr>
        <p:spPr>
          <a:xfrm>
            <a:off x="3283875" y="198875"/>
            <a:ext cx="25803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id"/>
              <a:t>Fine-</a:t>
            </a:r>
            <a:r>
              <a:rPr b="1" i="1" lang="id">
                <a:solidFill>
                  <a:srgbClr val="674EA7"/>
                </a:solidFill>
              </a:rPr>
              <a:t>Tuning</a:t>
            </a:r>
            <a:endParaRPr b="1" i="1">
              <a:solidFill>
                <a:srgbClr val="674EA7"/>
              </a:solidFill>
            </a:endParaRPr>
          </a:p>
        </p:txBody>
      </p:sp>
      <p:pic>
        <p:nvPicPr>
          <p:cNvPr id="356" name="Google Shape;356;g190caa9418a_1_38"/>
          <p:cNvPicPr preferRelativeResize="0"/>
          <p:nvPr/>
        </p:nvPicPr>
        <p:blipFill>
          <a:blip r:embed="rId4">
            <a:alphaModFix/>
          </a:blip>
          <a:stretch>
            <a:fillRect/>
          </a:stretch>
        </p:blipFill>
        <p:spPr>
          <a:xfrm>
            <a:off x="534375" y="1324300"/>
            <a:ext cx="3800475" cy="2305050"/>
          </a:xfrm>
          <a:prstGeom prst="rect">
            <a:avLst/>
          </a:prstGeom>
          <a:noFill/>
          <a:ln cap="flat" cmpd="sng" w="12700">
            <a:solidFill>
              <a:srgbClr val="B7B7B7"/>
            </a:solidFill>
            <a:prstDash val="solid"/>
            <a:miter lim="8000"/>
            <a:headEnd len="sm" w="sm" type="none"/>
            <a:tailEnd len="sm" w="sm" type="none"/>
          </a:ln>
        </p:spPr>
      </p:pic>
      <p:sp>
        <p:nvSpPr>
          <p:cNvPr id="357" name="Google Shape;357;g190caa9418a_1_38"/>
          <p:cNvSpPr txBox="1"/>
          <p:nvPr>
            <p:ph idx="1" type="body"/>
          </p:nvPr>
        </p:nvSpPr>
        <p:spPr>
          <a:xfrm>
            <a:off x="686813" y="3629350"/>
            <a:ext cx="3800400" cy="1173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0"/>
              </a:spcAft>
              <a:buClr>
                <a:schemeClr val="dk1"/>
              </a:buClr>
              <a:buSzPct val="61111"/>
              <a:buFont typeface="Arial"/>
              <a:buNone/>
            </a:pPr>
            <a:r>
              <a:rPr lang="id"/>
              <a:t>Evaluasi performa akurasi dan F1 berturut-turut mencapai </a:t>
            </a:r>
            <a:r>
              <a:rPr b="1" lang="id"/>
              <a:t>0.7060 dan</a:t>
            </a:r>
            <a:endParaRPr b="1"/>
          </a:p>
          <a:p>
            <a:pPr indent="0" lvl="0" marL="0" rtl="0" algn="ctr">
              <a:lnSpc>
                <a:spcPct val="100000"/>
              </a:lnSpc>
              <a:spcBef>
                <a:spcPts val="0"/>
              </a:spcBef>
              <a:spcAft>
                <a:spcPts val="0"/>
              </a:spcAft>
              <a:buNone/>
            </a:pPr>
            <a:r>
              <a:rPr b="1" lang="id"/>
              <a:t>0.7046</a:t>
            </a:r>
            <a:endParaRPr b="1"/>
          </a:p>
          <a:p>
            <a:pPr indent="0" lvl="0" marL="0" rtl="0" algn="ctr">
              <a:lnSpc>
                <a:spcPct val="115000"/>
              </a:lnSpc>
              <a:spcBef>
                <a:spcPts val="0"/>
              </a:spcBef>
              <a:spcAft>
                <a:spcPts val="0"/>
              </a:spcAft>
              <a:buClr>
                <a:schemeClr val="dk1"/>
              </a:buClr>
              <a:buSzPct val="61111"/>
              <a:buFont typeface="Arial"/>
              <a:buNone/>
            </a:pPr>
            <a:r>
              <a:t/>
            </a:r>
            <a:endParaRPr/>
          </a:p>
        </p:txBody>
      </p:sp>
      <p:sp>
        <p:nvSpPr>
          <p:cNvPr id="358" name="Google Shape;358;g190caa9418a_1_38"/>
          <p:cNvSpPr txBox="1"/>
          <p:nvPr>
            <p:ph type="title"/>
          </p:nvPr>
        </p:nvSpPr>
        <p:spPr>
          <a:xfrm>
            <a:off x="5563725" y="941525"/>
            <a:ext cx="2438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id" sz="1820"/>
              <a:t>Konteks Bjorka</a:t>
            </a:r>
            <a:endParaRPr b="1" sz="1820">
              <a:solidFill>
                <a:srgbClr val="674EA7"/>
              </a:solidFill>
            </a:endParaRPr>
          </a:p>
        </p:txBody>
      </p:sp>
      <p:pic>
        <p:nvPicPr>
          <p:cNvPr id="359" name="Google Shape;359;g190caa9418a_1_38"/>
          <p:cNvPicPr preferRelativeResize="0"/>
          <p:nvPr/>
        </p:nvPicPr>
        <p:blipFill>
          <a:blip r:embed="rId5">
            <a:alphaModFix/>
          </a:blip>
          <a:stretch>
            <a:fillRect/>
          </a:stretch>
        </p:blipFill>
        <p:spPr>
          <a:xfrm>
            <a:off x="4653975" y="1322163"/>
            <a:ext cx="3800400" cy="2309334"/>
          </a:xfrm>
          <a:prstGeom prst="rect">
            <a:avLst/>
          </a:prstGeom>
          <a:noFill/>
          <a:ln cap="flat" cmpd="sng" w="12700">
            <a:solidFill>
              <a:srgbClr val="CCCCCC"/>
            </a:solidFill>
            <a:prstDash val="solid"/>
            <a:miter lim="8000"/>
            <a:headEnd len="sm" w="sm" type="none"/>
            <a:tailEnd len="sm" w="sm" type="none"/>
          </a:ln>
        </p:spPr>
      </p:pic>
      <p:sp>
        <p:nvSpPr>
          <p:cNvPr id="360" name="Google Shape;360;g190caa9418a_1_38"/>
          <p:cNvSpPr txBox="1"/>
          <p:nvPr>
            <p:ph idx="1" type="body"/>
          </p:nvPr>
        </p:nvSpPr>
        <p:spPr>
          <a:xfrm>
            <a:off x="4800600" y="3629350"/>
            <a:ext cx="3800400" cy="1173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0"/>
              </a:spcAft>
              <a:buClr>
                <a:schemeClr val="dk1"/>
              </a:buClr>
              <a:buSzPct val="61111"/>
              <a:buFont typeface="Arial"/>
              <a:buNone/>
            </a:pPr>
            <a:r>
              <a:rPr lang="id"/>
              <a:t>Evaluasi performa akurasi dan F1 berturut-turut mencapai </a:t>
            </a:r>
            <a:r>
              <a:rPr b="1" lang="id"/>
              <a:t>0.7432 </a:t>
            </a:r>
            <a:r>
              <a:rPr b="1" lang="id"/>
              <a:t>dan</a:t>
            </a:r>
            <a:endParaRPr b="1"/>
          </a:p>
          <a:p>
            <a:pPr indent="0" lvl="0" marL="0" rtl="0" algn="ctr">
              <a:lnSpc>
                <a:spcPct val="100000"/>
              </a:lnSpc>
              <a:spcBef>
                <a:spcPts val="0"/>
              </a:spcBef>
              <a:spcAft>
                <a:spcPts val="0"/>
              </a:spcAft>
              <a:buNone/>
            </a:pPr>
            <a:r>
              <a:rPr b="1" lang="id"/>
              <a:t>0.7510</a:t>
            </a:r>
            <a:endParaRPr b="1"/>
          </a:p>
          <a:p>
            <a:pPr indent="0" lvl="0" marL="0" rtl="0" algn="ctr">
              <a:lnSpc>
                <a:spcPct val="115000"/>
              </a:lnSpc>
              <a:spcBef>
                <a:spcPts val="0"/>
              </a:spcBef>
              <a:spcAft>
                <a:spcPts val="0"/>
              </a:spcAft>
              <a:buClr>
                <a:schemeClr val="dk1"/>
              </a:buClr>
              <a:buSzPct val="61111"/>
              <a:buFont typeface="Arial"/>
              <a:buNone/>
            </a:pPr>
            <a:r>
              <a:t/>
            </a:r>
            <a:endParaRPr/>
          </a:p>
        </p:txBody>
      </p:sp>
      <p:sp>
        <p:nvSpPr>
          <p:cNvPr id="361" name="Google Shape;361;g190caa9418a_1_38"/>
          <p:cNvSpPr txBox="1"/>
          <p:nvPr>
            <p:ph type="title"/>
          </p:nvPr>
        </p:nvSpPr>
        <p:spPr>
          <a:xfrm>
            <a:off x="1299575" y="941525"/>
            <a:ext cx="2438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id" sz="1820"/>
              <a:t>Konteks Pemerintah</a:t>
            </a:r>
            <a:endParaRPr b="1" sz="1820">
              <a:solidFill>
                <a:srgbClr val="674EA7"/>
              </a:solidFill>
            </a:endParaRPr>
          </a:p>
        </p:txBody>
      </p:sp>
      <p:sp>
        <p:nvSpPr>
          <p:cNvPr id="362" name="Google Shape;362;g190caa9418a_1_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g1a47f5f613c_0_78"/>
          <p:cNvSpPr txBox="1"/>
          <p:nvPr>
            <p:ph type="title"/>
          </p:nvPr>
        </p:nvSpPr>
        <p:spPr>
          <a:xfrm>
            <a:off x="3283875" y="198875"/>
            <a:ext cx="2937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i="1" lang="id"/>
              <a:t>Post </a:t>
            </a:r>
            <a:r>
              <a:rPr b="1" i="1" lang="id">
                <a:solidFill>
                  <a:srgbClr val="674EA7"/>
                </a:solidFill>
              </a:rPr>
              <a:t>Evaluation</a:t>
            </a:r>
            <a:endParaRPr b="1" i="1">
              <a:solidFill>
                <a:srgbClr val="674EA7"/>
              </a:solidFill>
            </a:endParaRPr>
          </a:p>
        </p:txBody>
      </p:sp>
      <p:sp>
        <p:nvSpPr>
          <p:cNvPr id="368" name="Google Shape;368;g1a47f5f613c_0_78"/>
          <p:cNvSpPr txBox="1"/>
          <p:nvPr>
            <p:ph idx="1" type="body"/>
          </p:nvPr>
        </p:nvSpPr>
        <p:spPr>
          <a:xfrm>
            <a:off x="522788" y="2974200"/>
            <a:ext cx="3800400" cy="1173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0"/>
              </a:spcAft>
              <a:buClr>
                <a:schemeClr val="dk1"/>
              </a:buClr>
              <a:buSzPct val="66666"/>
              <a:buFont typeface="Arial"/>
              <a:buNone/>
            </a:pPr>
            <a:r>
              <a:rPr lang="id"/>
              <a:t>Evaluasi performa akurasi dan F1 berturut-turut mencapai </a:t>
            </a:r>
            <a:r>
              <a:rPr b="1" lang="id" sz="1650"/>
              <a:t>0.7727 dan 0.7780</a:t>
            </a:r>
            <a:endParaRPr b="1" sz="1650"/>
          </a:p>
          <a:p>
            <a:pPr indent="0" lvl="0" marL="0" rtl="0" algn="ctr">
              <a:lnSpc>
                <a:spcPct val="115000"/>
              </a:lnSpc>
              <a:spcBef>
                <a:spcPts val="0"/>
              </a:spcBef>
              <a:spcAft>
                <a:spcPts val="0"/>
              </a:spcAft>
              <a:buClr>
                <a:schemeClr val="dk1"/>
              </a:buClr>
              <a:buSzPct val="61111"/>
              <a:buFont typeface="Arial"/>
              <a:buNone/>
            </a:pPr>
            <a:r>
              <a:t/>
            </a:r>
            <a:endParaRPr/>
          </a:p>
        </p:txBody>
      </p:sp>
      <p:sp>
        <p:nvSpPr>
          <p:cNvPr id="369" name="Google Shape;369;g1a47f5f613c_0_78"/>
          <p:cNvSpPr txBox="1"/>
          <p:nvPr>
            <p:ph type="title"/>
          </p:nvPr>
        </p:nvSpPr>
        <p:spPr>
          <a:xfrm>
            <a:off x="5563725" y="2617925"/>
            <a:ext cx="2438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id" sz="1820"/>
              <a:t>Konteks Bjorka</a:t>
            </a:r>
            <a:endParaRPr b="1" sz="1820">
              <a:solidFill>
                <a:srgbClr val="674EA7"/>
              </a:solidFill>
            </a:endParaRPr>
          </a:p>
        </p:txBody>
      </p:sp>
      <p:sp>
        <p:nvSpPr>
          <p:cNvPr id="370" name="Google Shape;370;g1a47f5f613c_0_78"/>
          <p:cNvSpPr txBox="1"/>
          <p:nvPr>
            <p:ph idx="1" type="body"/>
          </p:nvPr>
        </p:nvSpPr>
        <p:spPr>
          <a:xfrm>
            <a:off x="4718575" y="2974200"/>
            <a:ext cx="3800400" cy="1173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0"/>
              </a:spcAft>
              <a:buClr>
                <a:schemeClr val="dk1"/>
              </a:buClr>
              <a:buSzPct val="66666"/>
              <a:buFont typeface="Arial"/>
              <a:buNone/>
            </a:pPr>
            <a:r>
              <a:rPr lang="id"/>
              <a:t>Evaluasi performa akurasi dan F1 berturut-turut mencapai </a:t>
            </a:r>
            <a:r>
              <a:rPr b="1" lang="id" sz="1650"/>
              <a:t>0.8182 dan 0.8379</a:t>
            </a:r>
            <a:endParaRPr b="1" sz="1650"/>
          </a:p>
          <a:p>
            <a:pPr indent="0" lvl="0" marL="0" rtl="0" algn="ctr">
              <a:lnSpc>
                <a:spcPct val="115000"/>
              </a:lnSpc>
              <a:spcBef>
                <a:spcPts val="0"/>
              </a:spcBef>
              <a:spcAft>
                <a:spcPts val="0"/>
              </a:spcAft>
              <a:buClr>
                <a:schemeClr val="dk1"/>
              </a:buClr>
              <a:buSzPct val="61111"/>
              <a:buFont typeface="Arial"/>
              <a:buNone/>
            </a:pPr>
            <a:r>
              <a:t/>
            </a:r>
            <a:endParaRPr/>
          </a:p>
        </p:txBody>
      </p:sp>
      <p:sp>
        <p:nvSpPr>
          <p:cNvPr id="371" name="Google Shape;371;g1a47f5f613c_0_78"/>
          <p:cNvSpPr txBox="1"/>
          <p:nvPr>
            <p:ph type="title"/>
          </p:nvPr>
        </p:nvSpPr>
        <p:spPr>
          <a:xfrm>
            <a:off x="1299575" y="2617925"/>
            <a:ext cx="2438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id" sz="1820"/>
              <a:t>Konteks Pemerintah</a:t>
            </a:r>
            <a:endParaRPr b="1" sz="1820">
              <a:solidFill>
                <a:srgbClr val="674EA7"/>
              </a:solidFill>
            </a:endParaRPr>
          </a:p>
        </p:txBody>
      </p:sp>
      <p:sp>
        <p:nvSpPr>
          <p:cNvPr id="372" name="Google Shape;372;g1a47f5f613c_0_78"/>
          <p:cNvSpPr txBox="1"/>
          <p:nvPr>
            <p:ph idx="1" type="body"/>
          </p:nvPr>
        </p:nvSpPr>
        <p:spPr>
          <a:xfrm>
            <a:off x="1610949" y="1336550"/>
            <a:ext cx="5916600" cy="1173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i="1" lang="id">
                <a:solidFill>
                  <a:schemeClr val="dk1"/>
                </a:solidFill>
              </a:rPr>
              <a:t>Post evaluation </a:t>
            </a:r>
            <a:r>
              <a:rPr lang="id">
                <a:solidFill>
                  <a:schemeClr val="dk1"/>
                </a:solidFill>
              </a:rPr>
              <a:t>yang dilakukan berupa </a:t>
            </a:r>
            <a:r>
              <a:rPr b="1" i="1" lang="id">
                <a:solidFill>
                  <a:schemeClr val="dk1"/>
                </a:solidFill>
              </a:rPr>
              <a:t>post processing</a:t>
            </a:r>
            <a:r>
              <a:rPr i="1" lang="id">
                <a:solidFill>
                  <a:schemeClr val="dk1"/>
                </a:solidFill>
              </a:rPr>
              <a:t> </a:t>
            </a:r>
            <a:r>
              <a:rPr lang="id">
                <a:solidFill>
                  <a:schemeClr val="dk1"/>
                </a:solidFill>
              </a:rPr>
              <a:t>dan </a:t>
            </a:r>
            <a:r>
              <a:rPr b="1" i="1" lang="id">
                <a:solidFill>
                  <a:schemeClr val="dk1"/>
                </a:solidFill>
              </a:rPr>
              <a:t>pseudo-labelling</a:t>
            </a:r>
            <a:endParaRPr b="1" i="1">
              <a:solidFill>
                <a:schemeClr val="dk1"/>
              </a:solidFill>
            </a:endParaRPr>
          </a:p>
        </p:txBody>
      </p:sp>
      <p:sp>
        <p:nvSpPr>
          <p:cNvPr id="373" name="Google Shape;373;g1a47f5f613c_0_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g1a47f5f613c_0_93"/>
          <p:cNvSpPr txBox="1"/>
          <p:nvPr>
            <p:ph type="title"/>
          </p:nvPr>
        </p:nvSpPr>
        <p:spPr>
          <a:xfrm>
            <a:off x="3969675" y="198875"/>
            <a:ext cx="410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Perbandingan </a:t>
            </a:r>
            <a:r>
              <a:rPr b="1" lang="id">
                <a:solidFill>
                  <a:srgbClr val="674EA7"/>
                </a:solidFill>
              </a:rPr>
              <a:t>Performa</a:t>
            </a:r>
            <a:endParaRPr b="1">
              <a:solidFill>
                <a:srgbClr val="674EA7"/>
              </a:solidFill>
            </a:endParaRPr>
          </a:p>
        </p:txBody>
      </p:sp>
      <p:graphicFrame>
        <p:nvGraphicFramePr>
          <p:cNvPr id="379" name="Google Shape;379;g1a47f5f613c_0_93"/>
          <p:cNvGraphicFramePr/>
          <p:nvPr/>
        </p:nvGraphicFramePr>
        <p:xfrm>
          <a:off x="1248325" y="1718713"/>
          <a:ext cx="3000000" cy="3000000"/>
        </p:xfrm>
        <a:graphic>
          <a:graphicData uri="http://schemas.openxmlformats.org/drawingml/2006/table">
            <a:tbl>
              <a:tblPr>
                <a:noFill/>
                <a:tableStyleId>{11D2E5B0-69C8-42E9-830A-A85671C1D81E}</a:tableStyleId>
              </a:tblPr>
              <a:tblGrid>
                <a:gridCol w="1694800"/>
                <a:gridCol w="1118350"/>
                <a:gridCol w="1291275"/>
                <a:gridCol w="1245175"/>
                <a:gridCol w="1187525"/>
              </a:tblGrid>
              <a:tr h="381325">
                <a:tc rowSpan="2">
                  <a:txBody>
                    <a:bodyPr/>
                    <a:lstStyle/>
                    <a:p>
                      <a:pPr indent="0" lvl="0" marL="0" rtl="0" algn="ctr">
                        <a:spcBef>
                          <a:spcPts val="0"/>
                        </a:spcBef>
                        <a:spcAft>
                          <a:spcPts val="0"/>
                        </a:spcAft>
                        <a:buNone/>
                      </a:pPr>
                      <a:r>
                        <a:rPr lang="id">
                          <a:latin typeface="Times New Roman"/>
                          <a:ea typeface="Times New Roman"/>
                          <a:cs typeface="Times New Roman"/>
                          <a:sym typeface="Times New Roman"/>
                        </a:rPr>
                        <a:t>Metode</a:t>
                      </a:r>
                      <a:endParaRPr>
                        <a:latin typeface="Times New Roman"/>
                        <a:ea typeface="Times New Roman"/>
                        <a:cs typeface="Times New Roman"/>
                        <a:sym typeface="Times New Roman"/>
                      </a:endParaRPr>
                    </a:p>
                  </a:txBody>
                  <a:tcPr marT="63500" marB="63500" marR="63500" marL="63500" anchor="ctr">
                    <a:solidFill>
                      <a:srgbClr val="C9DAF8"/>
                    </a:solidFill>
                  </a:tcPr>
                </a:tc>
                <a:tc gridSpan="2">
                  <a:txBody>
                    <a:bodyPr/>
                    <a:lstStyle/>
                    <a:p>
                      <a:pPr indent="0" lvl="0" marL="0" rtl="0" algn="ctr">
                        <a:spcBef>
                          <a:spcPts val="0"/>
                        </a:spcBef>
                        <a:spcAft>
                          <a:spcPts val="0"/>
                        </a:spcAft>
                        <a:buNone/>
                      </a:pPr>
                      <a:r>
                        <a:rPr lang="id">
                          <a:latin typeface="Times New Roman"/>
                          <a:ea typeface="Times New Roman"/>
                          <a:cs typeface="Times New Roman"/>
                          <a:sym typeface="Times New Roman"/>
                        </a:rPr>
                        <a:t>Pemerintah</a:t>
                      </a:r>
                      <a:endParaRPr>
                        <a:latin typeface="Times New Roman"/>
                        <a:ea typeface="Times New Roman"/>
                        <a:cs typeface="Times New Roman"/>
                        <a:sym typeface="Times New Roman"/>
                      </a:endParaRPr>
                    </a:p>
                  </a:txBody>
                  <a:tcPr marT="63500" marB="63500" marR="63500" marL="63500" anchor="ctr">
                    <a:solidFill>
                      <a:srgbClr val="C9DAF8"/>
                    </a:solidFill>
                  </a:tcPr>
                </a:tc>
                <a:tc hMerge="1"/>
                <a:tc gridSpan="2">
                  <a:txBody>
                    <a:bodyPr/>
                    <a:lstStyle/>
                    <a:p>
                      <a:pPr indent="0" lvl="0" marL="0" rtl="0" algn="ctr">
                        <a:spcBef>
                          <a:spcPts val="0"/>
                        </a:spcBef>
                        <a:spcAft>
                          <a:spcPts val="0"/>
                        </a:spcAft>
                        <a:buNone/>
                      </a:pPr>
                      <a:r>
                        <a:rPr lang="id">
                          <a:latin typeface="Times New Roman"/>
                          <a:ea typeface="Times New Roman"/>
                          <a:cs typeface="Times New Roman"/>
                          <a:sym typeface="Times New Roman"/>
                        </a:rPr>
                        <a:t>Bjorka</a:t>
                      </a:r>
                      <a:endParaRPr>
                        <a:latin typeface="Times New Roman"/>
                        <a:ea typeface="Times New Roman"/>
                        <a:cs typeface="Times New Roman"/>
                        <a:sym typeface="Times New Roman"/>
                      </a:endParaRPr>
                    </a:p>
                  </a:txBody>
                  <a:tcPr marT="63500" marB="63500" marR="63500" marL="63500" anchor="ctr">
                    <a:solidFill>
                      <a:srgbClr val="C9DAF8"/>
                    </a:solidFill>
                  </a:tcPr>
                </a:tc>
                <a:tc hMerge="1"/>
              </a:tr>
              <a:tr h="618750">
                <a:tc vMerge="1"/>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Akurasi</a:t>
                      </a:r>
                      <a:endParaRPr>
                        <a:latin typeface="Times New Roman"/>
                        <a:ea typeface="Times New Roman"/>
                        <a:cs typeface="Times New Roman"/>
                        <a:sym typeface="Times New Roman"/>
                      </a:endParaRPr>
                    </a:p>
                  </a:txBody>
                  <a:tcPr marT="63500" marB="63500" marR="63500" marL="63500" anchor="ctr">
                    <a:solidFill>
                      <a:srgbClr val="C9DAF8"/>
                    </a:solidFill>
                  </a:tcP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Weighted F1-score</a:t>
                      </a:r>
                      <a:endParaRPr>
                        <a:latin typeface="Times New Roman"/>
                        <a:ea typeface="Times New Roman"/>
                        <a:cs typeface="Times New Roman"/>
                        <a:sym typeface="Times New Roman"/>
                      </a:endParaRPr>
                    </a:p>
                  </a:txBody>
                  <a:tcPr marT="63500" marB="63500" marR="63500" marL="63500" anchor="ctr">
                    <a:solidFill>
                      <a:srgbClr val="C9DAF8"/>
                    </a:solidFill>
                  </a:tcP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Akurasi</a:t>
                      </a:r>
                      <a:endParaRPr>
                        <a:latin typeface="Times New Roman"/>
                        <a:ea typeface="Times New Roman"/>
                        <a:cs typeface="Times New Roman"/>
                        <a:sym typeface="Times New Roman"/>
                      </a:endParaRPr>
                    </a:p>
                  </a:txBody>
                  <a:tcPr marT="63500" marB="63500" marR="63500" marL="63500" anchor="ctr">
                    <a:solidFill>
                      <a:srgbClr val="C9DAF8"/>
                    </a:solidFill>
                  </a:tcP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Weighted F1-score</a:t>
                      </a:r>
                      <a:endParaRPr>
                        <a:latin typeface="Times New Roman"/>
                        <a:ea typeface="Times New Roman"/>
                        <a:cs typeface="Times New Roman"/>
                        <a:sym typeface="Times New Roman"/>
                      </a:endParaRPr>
                    </a:p>
                  </a:txBody>
                  <a:tcPr marT="63500" marB="63500" marR="63500" marL="63500" anchor="ctr">
                    <a:solidFill>
                      <a:srgbClr val="C9DAF8"/>
                    </a:solidFill>
                  </a:tcPr>
                </a:tc>
              </a:tr>
              <a:tr h="510825">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Model </a:t>
                      </a:r>
                      <a:r>
                        <a:rPr i="1" lang="id">
                          <a:latin typeface="Times New Roman"/>
                          <a:ea typeface="Times New Roman"/>
                          <a:cs typeface="Times New Roman"/>
                          <a:sym typeface="Times New Roman"/>
                        </a:rPr>
                        <a:t>baseline</a:t>
                      </a:r>
                      <a:endParaRPr i="1">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0.659</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0.658</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0.670</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0.657</a:t>
                      </a:r>
                      <a:endParaRPr>
                        <a:latin typeface="Times New Roman"/>
                        <a:ea typeface="Times New Roman"/>
                        <a:cs typeface="Times New Roman"/>
                        <a:sym typeface="Times New Roman"/>
                      </a:endParaRPr>
                    </a:p>
                  </a:txBody>
                  <a:tcPr marT="63500" marB="63500" marR="63500" marL="63500" anchor="ctr"/>
                </a:tc>
              </a:tr>
              <a:tr h="381325">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Model </a:t>
                      </a:r>
                      <a:r>
                        <a:rPr i="1" lang="id">
                          <a:latin typeface="Times New Roman"/>
                          <a:ea typeface="Times New Roman"/>
                          <a:cs typeface="Times New Roman"/>
                          <a:sym typeface="Times New Roman"/>
                        </a:rPr>
                        <a:t>fine-tuning</a:t>
                      </a:r>
                      <a:endParaRPr i="1">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0.7060</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0.7046</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0.7432</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0.7510</a:t>
                      </a:r>
                      <a:endParaRPr>
                        <a:latin typeface="Times New Roman"/>
                        <a:ea typeface="Times New Roman"/>
                        <a:cs typeface="Times New Roman"/>
                        <a:sym typeface="Times New Roman"/>
                      </a:endParaRPr>
                    </a:p>
                  </a:txBody>
                  <a:tcPr marT="63500" marB="63500" marR="63500" marL="63500" anchor="ctr"/>
                </a:tc>
              </a:tr>
              <a:tr h="618750">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Model hasil </a:t>
                      </a:r>
                      <a:r>
                        <a:rPr i="1" lang="id">
                          <a:latin typeface="Times New Roman"/>
                          <a:ea typeface="Times New Roman"/>
                          <a:cs typeface="Times New Roman"/>
                          <a:sym typeface="Times New Roman"/>
                        </a:rPr>
                        <a:t>post evaluation</a:t>
                      </a:r>
                      <a:endParaRPr i="1">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0.7727</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0.7780</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0.8182</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spcBef>
                          <a:spcPts val="0"/>
                        </a:spcBef>
                        <a:spcAft>
                          <a:spcPts val="0"/>
                        </a:spcAft>
                        <a:buNone/>
                      </a:pPr>
                      <a:r>
                        <a:rPr lang="id">
                          <a:latin typeface="Times New Roman"/>
                          <a:ea typeface="Times New Roman"/>
                          <a:cs typeface="Times New Roman"/>
                          <a:sym typeface="Times New Roman"/>
                        </a:rPr>
                        <a:t>0.8379</a:t>
                      </a:r>
                      <a:endParaRPr>
                        <a:latin typeface="Times New Roman"/>
                        <a:ea typeface="Times New Roman"/>
                        <a:cs typeface="Times New Roman"/>
                        <a:sym typeface="Times New Roman"/>
                      </a:endParaRPr>
                    </a:p>
                  </a:txBody>
                  <a:tcPr marT="63500" marB="63500" marR="63500" marL="63500" anchor="ctr"/>
                </a:tc>
              </a:tr>
            </a:tbl>
          </a:graphicData>
        </a:graphic>
      </p:graphicFrame>
      <p:sp>
        <p:nvSpPr>
          <p:cNvPr id="380" name="Google Shape;380;g1a47f5f613c_0_93"/>
          <p:cNvSpPr txBox="1"/>
          <p:nvPr/>
        </p:nvSpPr>
        <p:spPr>
          <a:xfrm>
            <a:off x="1107150" y="1029300"/>
            <a:ext cx="6701700" cy="973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id" sz="1700">
                <a:solidFill>
                  <a:schemeClr val="dk1"/>
                </a:solidFill>
              </a:rPr>
              <a:t>Perbandingan performa antara beberapa pendekatan metode prediksi sentimen dengan model </a:t>
            </a:r>
            <a:r>
              <a:rPr b="1" lang="id" sz="1700">
                <a:solidFill>
                  <a:schemeClr val="dk1"/>
                </a:solidFill>
              </a:rPr>
              <a:t>RoBERTa</a:t>
            </a:r>
            <a:endParaRPr b="1" sz="1700">
              <a:solidFill>
                <a:schemeClr val="dk1"/>
              </a:solidFill>
            </a:endParaRPr>
          </a:p>
        </p:txBody>
      </p:sp>
      <p:sp>
        <p:nvSpPr>
          <p:cNvPr id="381" name="Google Shape;381;g1a47f5f613c_0_93"/>
          <p:cNvSpPr txBox="1"/>
          <p:nvPr>
            <p:ph idx="12" type="sldNum"/>
          </p:nvPr>
        </p:nvSpPr>
        <p:spPr>
          <a:xfrm>
            <a:off x="230258" y="453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g1a47f5f613c_0_110"/>
          <p:cNvSpPr txBox="1"/>
          <p:nvPr/>
        </p:nvSpPr>
        <p:spPr>
          <a:xfrm>
            <a:off x="2202600" y="1978950"/>
            <a:ext cx="7024800" cy="1185600"/>
          </a:xfrm>
          <a:prstGeom prst="rect">
            <a:avLst/>
          </a:prstGeom>
          <a:noFill/>
          <a:ln>
            <a:noFill/>
          </a:ln>
        </p:spPr>
        <p:txBody>
          <a:bodyPr anchorCtr="0" anchor="ctr" bIns="45700" lIns="91425" spcFirstLastPara="1" rIns="91425" wrap="square" tIns="45700">
            <a:normAutofit/>
          </a:bodyPr>
          <a:lstStyle/>
          <a:p>
            <a:pPr indent="0" lvl="0" marL="457200" marR="0" rtl="0" algn="l">
              <a:lnSpc>
                <a:spcPct val="70000"/>
              </a:lnSpc>
              <a:spcBef>
                <a:spcPts val="0"/>
              </a:spcBef>
              <a:spcAft>
                <a:spcPts val="0"/>
              </a:spcAft>
              <a:buNone/>
            </a:pPr>
            <a:r>
              <a:rPr b="1" lang="id" sz="4220">
                <a:latin typeface="Calibri"/>
                <a:ea typeface="Calibri"/>
                <a:cs typeface="Calibri"/>
                <a:sym typeface="Calibri"/>
              </a:rPr>
              <a:t>2. </a:t>
            </a:r>
            <a:r>
              <a:rPr b="1" lang="id" sz="4220">
                <a:solidFill>
                  <a:schemeClr val="dk2"/>
                </a:solidFill>
                <a:latin typeface="Calibri"/>
                <a:ea typeface="Calibri"/>
                <a:cs typeface="Calibri"/>
                <a:sym typeface="Calibri"/>
              </a:rPr>
              <a:t> </a:t>
            </a:r>
            <a:r>
              <a:rPr b="1" i="1" lang="id" sz="4220">
                <a:solidFill>
                  <a:schemeClr val="dk1"/>
                </a:solidFill>
                <a:latin typeface="Calibri"/>
                <a:ea typeface="Calibri"/>
                <a:cs typeface="Calibri"/>
                <a:sym typeface="Calibri"/>
              </a:rPr>
              <a:t>Hate </a:t>
            </a:r>
            <a:r>
              <a:rPr b="1" i="1" lang="id" sz="4220">
                <a:solidFill>
                  <a:srgbClr val="674EA7"/>
                </a:solidFill>
                <a:latin typeface="Calibri"/>
                <a:ea typeface="Calibri"/>
                <a:cs typeface="Calibri"/>
                <a:sym typeface="Calibri"/>
              </a:rPr>
              <a:t>Speech</a:t>
            </a:r>
            <a:endParaRPr b="1" sz="4220" u="none" cap="none" strike="noStrike">
              <a:solidFill>
                <a:srgbClr val="674EA7"/>
              </a:solidFill>
              <a:latin typeface="Calibri"/>
              <a:ea typeface="Calibri"/>
              <a:cs typeface="Calibri"/>
              <a:sym typeface="Calibri"/>
            </a:endParaRPr>
          </a:p>
        </p:txBody>
      </p:sp>
      <p:sp>
        <p:nvSpPr>
          <p:cNvPr id="387" name="Google Shape;387;g1a47f5f613c_0_110"/>
          <p:cNvSpPr txBox="1"/>
          <p:nvPr>
            <p:ph idx="12" type="sldNum"/>
          </p:nvPr>
        </p:nvSpPr>
        <p:spPr>
          <a:xfrm>
            <a:off x="230283" y="453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g1a47f5f613c_0_114"/>
          <p:cNvSpPr txBox="1"/>
          <p:nvPr>
            <p:ph type="title"/>
          </p:nvPr>
        </p:nvSpPr>
        <p:spPr>
          <a:xfrm>
            <a:off x="3969675" y="198875"/>
            <a:ext cx="410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Perbandingan </a:t>
            </a:r>
            <a:r>
              <a:rPr b="1" lang="id">
                <a:solidFill>
                  <a:srgbClr val="674EA7"/>
                </a:solidFill>
              </a:rPr>
              <a:t>Performa</a:t>
            </a:r>
            <a:endParaRPr b="1">
              <a:solidFill>
                <a:srgbClr val="674EA7"/>
              </a:solidFill>
            </a:endParaRPr>
          </a:p>
        </p:txBody>
      </p:sp>
      <p:sp>
        <p:nvSpPr>
          <p:cNvPr id="393" name="Google Shape;393;g1a47f5f613c_0_114"/>
          <p:cNvSpPr txBox="1"/>
          <p:nvPr/>
        </p:nvSpPr>
        <p:spPr>
          <a:xfrm>
            <a:off x="1203900" y="1052725"/>
            <a:ext cx="6701700" cy="969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1000"/>
              </a:spcAft>
              <a:buNone/>
            </a:pPr>
            <a:r>
              <a:rPr lang="id" sz="1700">
                <a:solidFill>
                  <a:schemeClr val="dk1"/>
                </a:solidFill>
              </a:rPr>
              <a:t>Prediksi </a:t>
            </a:r>
            <a:r>
              <a:rPr i="1" lang="id" sz="1700">
                <a:solidFill>
                  <a:schemeClr val="dk1"/>
                </a:solidFill>
              </a:rPr>
              <a:t>hate-speech</a:t>
            </a:r>
            <a:r>
              <a:rPr lang="id" sz="1700">
                <a:solidFill>
                  <a:schemeClr val="dk1"/>
                </a:solidFill>
              </a:rPr>
              <a:t> menggunakan model </a:t>
            </a:r>
            <a:r>
              <a:rPr b="1" lang="id" sz="1700">
                <a:solidFill>
                  <a:schemeClr val="dk1"/>
                </a:solidFill>
              </a:rPr>
              <a:t>BERTweet</a:t>
            </a:r>
            <a:r>
              <a:rPr lang="id" sz="1700">
                <a:solidFill>
                  <a:schemeClr val="dk1"/>
                </a:solidFill>
              </a:rPr>
              <a:t>. Berikut merupakan perbandingan performa dari beberapa metode yang digunakan</a:t>
            </a:r>
            <a:endParaRPr/>
          </a:p>
        </p:txBody>
      </p:sp>
      <p:graphicFrame>
        <p:nvGraphicFramePr>
          <p:cNvPr id="394" name="Google Shape;394;g1a47f5f613c_0_114"/>
          <p:cNvGraphicFramePr/>
          <p:nvPr/>
        </p:nvGraphicFramePr>
        <p:xfrm>
          <a:off x="1499950" y="1980250"/>
          <a:ext cx="3000000" cy="3000000"/>
        </p:xfrm>
        <a:graphic>
          <a:graphicData uri="http://schemas.openxmlformats.org/drawingml/2006/table">
            <a:tbl>
              <a:tblPr>
                <a:noFill/>
                <a:tableStyleId>{11D2E5B0-69C8-42E9-830A-A85671C1D81E}</a:tableStyleId>
              </a:tblPr>
              <a:tblGrid>
                <a:gridCol w="2091325"/>
                <a:gridCol w="1867225"/>
                <a:gridCol w="2151050"/>
              </a:tblGrid>
              <a:tr h="466450">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Metode</a:t>
                      </a:r>
                      <a:endParaRPr sz="18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Akurasi</a:t>
                      </a:r>
                      <a:endParaRPr sz="18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i="1" lang="id" sz="1800">
                          <a:latin typeface="Times New Roman"/>
                          <a:ea typeface="Times New Roman"/>
                          <a:cs typeface="Times New Roman"/>
                          <a:sym typeface="Times New Roman"/>
                        </a:rPr>
                        <a:t>Weighted </a:t>
                      </a:r>
                      <a:r>
                        <a:rPr lang="id" sz="1800">
                          <a:latin typeface="Times New Roman"/>
                          <a:ea typeface="Times New Roman"/>
                          <a:cs typeface="Times New Roman"/>
                          <a:sym typeface="Times New Roman"/>
                        </a:rPr>
                        <a:t>F1-</a:t>
                      </a:r>
                      <a:r>
                        <a:rPr i="1" lang="id" sz="1800">
                          <a:latin typeface="Times New Roman"/>
                          <a:ea typeface="Times New Roman"/>
                          <a:cs typeface="Times New Roman"/>
                          <a:sym typeface="Times New Roman"/>
                        </a:rPr>
                        <a:t>score</a:t>
                      </a:r>
                      <a:endParaRPr i="1" sz="1800">
                        <a:latin typeface="Times New Roman"/>
                        <a:ea typeface="Times New Roman"/>
                        <a:cs typeface="Times New Roman"/>
                        <a:sym typeface="Times New Roman"/>
                      </a:endParaRPr>
                    </a:p>
                  </a:txBody>
                  <a:tcPr marT="63500" marB="63500" marR="63500" marL="63500">
                    <a:solidFill>
                      <a:srgbClr val="C9DAF8"/>
                    </a:solidFill>
                  </a:tcPr>
                </a:tc>
              </a:tr>
              <a:tr h="610750">
                <a:tc>
                  <a:txBody>
                    <a:bodyPr/>
                    <a:lstStyle/>
                    <a:p>
                      <a:pPr indent="0" lvl="0" marL="0" rtl="0" algn="ctr">
                        <a:lnSpc>
                          <a:spcPct val="150000"/>
                        </a:lnSpc>
                        <a:spcBef>
                          <a:spcPts val="0"/>
                        </a:spcBef>
                        <a:spcAft>
                          <a:spcPts val="0"/>
                        </a:spcAft>
                        <a:buNone/>
                      </a:pPr>
                      <a:r>
                        <a:rPr lang="id" sz="1800">
                          <a:latin typeface="Times New Roman"/>
                          <a:ea typeface="Times New Roman"/>
                          <a:cs typeface="Times New Roman"/>
                          <a:sym typeface="Times New Roman"/>
                        </a:rPr>
                        <a:t>Model </a:t>
                      </a:r>
                      <a:r>
                        <a:rPr i="1" lang="id" sz="1800">
                          <a:latin typeface="Times New Roman"/>
                          <a:ea typeface="Times New Roman"/>
                          <a:cs typeface="Times New Roman"/>
                          <a:sym typeface="Times New Roman"/>
                        </a:rPr>
                        <a:t>baseline</a:t>
                      </a:r>
                      <a:endParaRPr i="1" sz="1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0.4483</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0.4328</a:t>
                      </a:r>
                      <a:endParaRPr sz="1800">
                        <a:latin typeface="Times New Roman"/>
                        <a:ea typeface="Times New Roman"/>
                        <a:cs typeface="Times New Roman"/>
                        <a:sym typeface="Times New Roman"/>
                      </a:endParaRPr>
                    </a:p>
                  </a:txBody>
                  <a:tcPr marT="63500" marB="63500" marR="63500" marL="63500"/>
                </a:tc>
              </a:tr>
              <a:tr h="466450">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Model </a:t>
                      </a:r>
                      <a:r>
                        <a:rPr i="1" lang="id" sz="1800">
                          <a:latin typeface="Times New Roman"/>
                          <a:ea typeface="Times New Roman"/>
                          <a:cs typeface="Times New Roman"/>
                          <a:sym typeface="Times New Roman"/>
                        </a:rPr>
                        <a:t>fine-tuning</a:t>
                      </a:r>
                      <a:endParaRPr i="1" sz="1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0.4805 </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0.4842 </a:t>
                      </a:r>
                      <a:endParaRPr sz="1800">
                        <a:latin typeface="Times New Roman"/>
                        <a:ea typeface="Times New Roman"/>
                        <a:cs typeface="Times New Roman"/>
                        <a:sym typeface="Times New Roman"/>
                      </a:endParaRPr>
                    </a:p>
                  </a:txBody>
                  <a:tcPr marT="63500" marB="63500" marR="63500" marL="63500"/>
                </a:tc>
              </a:tr>
              <a:tr h="740575">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Model hasil </a:t>
                      </a:r>
                      <a:r>
                        <a:rPr i="1" lang="id" sz="1800">
                          <a:latin typeface="Times New Roman"/>
                          <a:ea typeface="Times New Roman"/>
                          <a:cs typeface="Times New Roman"/>
                          <a:sym typeface="Times New Roman"/>
                        </a:rPr>
                        <a:t>post evaluation</a:t>
                      </a:r>
                      <a:endParaRPr i="1" sz="1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0.5624</a:t>
                      </a:r>
                      <a:endParaRPr sz="18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id" sz="1800">
                          <a:latin typeface="Times New Roman"/>
                          <a:ea typeface="Times New Roman"/>
                          <a:cs typeface="Times New Roman"/>
                          <a:sym typeface="Times New Roman"/>
                        </a:rPr>
                        <a:t>0.5576</a:t>
                      </a:r>
                      <a:endParaRPr sz="1800">
                        <a:latin typeface="Times New Roman"/>
                        <a:ea typeface="Times New Roman"/>
                        <a:cs typeface="Times New Roman"/>
                        <a:sym typeface="Times New Roman"/>
                      </a:endParaRPr>
                    </a:p>
                  </a:txBody>
                  <a:tcPr marT="63500" marB="63500" marR="63500" marL="63500"/>
                </a:tc>
              </a:tr>
            </a:tbl>
          </a:graphicData>
        </a:graphic>
      </p:graphicFrame>
      <p:sp>
        <p:nvSpPr>
          <p:cNvPr id="395" name="Google Shape;395;g1a47f5f613c_0_114"/>
          <p:cNvSpPr txBox="1"/>
          <p:nvPr>
            <p:ph idx="12" type="sldNum"/>
          </p:nvPr>
        </p:nvSpPr>
        <p:spPr>
          <a:xfrm>
            <a:off x="198833" y="45216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22"/>
          <p:cNvSpPr txBox="1"/>
          <p:nvPr>
            <p:ph type="title"/>
          </p:nvPr>
        </p:nvSpPr>
        <p:spPr>
          <a:xfrm>
            <a:off x="65601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Hasil </a:t>
            </a:r>
            <a:r>
              <a:rPr b="1" lang="id">
                <a:solidFill>
                  <a:srgbClr val="674EA7"/>
                </a:solidFill>
              </a:rPr>
              <a:t>Prediksi</a:t>
            </a:r>
            <a:endParaRPr b="1">
              <a:solidFill>
                <a:srgbClr val="674EA7"/>
              </a:solidFill>
            </a:endParaRPr>
          </a:p>
        </p:txBody>
      </p:sp>
      <p:graphicFrame>
        <p:nvGraphicFramePr>
          <p:cNvPr id="401" name="Google Shape;401;p22"/>
          <p:cNvGraphicFramePr/>
          <p:nvPr/>
        </p:nvGraphicFramePr>
        <p:xfrm>
          <a:off x="497950" y="1025150"/>
          <a:ext cx="3000000" cy="3000000"/>
        </p:xfrm>
        <a:graphic>
          <a:graphicData uri="http://schemas.openxmlformats.org/drawingml/2006/table">
            <a:tbl>
              <a:tblPr bandCol="1" bandRow="1">
                <a:noFill/>
                <a:tableStyleId>{ADCE620F-CFD6-41F1-AC8F-BEB2134BD9AD}</a:tableStyleId>
              </a:tblPr>
              <a:tblGrid>
                <a:gridCol w="4874375"/>
                <a:gridCol w="1004750"/>
                <a:gridCol w="1262725"/>
                <a:gridCol w="1140525"/>
              </a:tblGrid>
              <a:tr h="394150">
                <a:tc>
                  <a:txBody>
                    <a:bodyPr/>
                    <a:lstStyle/>
                    <a:p>
                      <a:pPr indent="457200" lvl="0" marL="0" rtl="0" algn="ctr">
                        <a:lnSpc>
                          <a:spcPct val="100000"/>
                        </a:lnSpc>
                        <a:spcBef>
                          <a:spcPts val="0"/>
                        </a:spcBef>
                        <a:spcAft>
                          <a:spcPts val="0"/>
                        </a:spcAft>
                        <a:buNone/>
                      </a:pPr>
                      <a:r>
                        <a:rPr lang="id">
                          <a:latin typeface="Times New Roman"/>
                          <a:ea typeface="Times New Roman"/>
                          <a:cs typeface="Times New Roman"/>
                          <a:sym typeface="Times New Roman"/>
                        </a:rPr>
                        <a:t>Cuitan</a:t>
                      </a:r>
                      <a:endParaRPr>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00000"/>
                        </a:lnSpc>
                        <a:spcBef>
                          <a:spcPts val="0"/>
                        </a:spcBef>
                        <a:spcAft>
                          <a:spcPts val="0"/>
                        </a:spcAft>
                        <a:buNone/>
                      </a:pPr>
                      <a:r>
                        <a:rPr lang="id">
                          <a:latin typeface="Times New Roman"/>
                          <a:ea typeface="Times New Roman"/>
                          <a:cs typeface="Times New Roman"/>
                          <a:sym typeface="Times New Roman"/>
                        </a:rPr>
                        <a:t>Sentimen</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00000"/>
                        </a:lnSpc>
                        <a:spcBef>
                          <a:spcPts val="0"/>
                        </a:spcBef>
                        <a:spcAft>
                          <a:spcPts val="0"/>
                        </a:spcAft>
                        <a:buNone/>
                      </a:pPr>
                      <a:r>
                        <a:rPr i="1" lang="id">
                          <a:latin typeface="Times New Roman"/>
                          <a:ea typeface="Times New Roman"/>
                          <a:cs typeface="Times New Roman"/>
                          <a:sym typeface="Times New Roman"/>
                        </a:rPr>
                        <a:t>Hate Speech</a:t>
                      </a:r>
                      <a:endParaRPr i="1">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00000"/>
                        </a:lnSpc>
                        <a:spcBef>
                          <a:spcPts val="0"/>
                        </a:spcBef>
                        <a:spcAft>
                          <a:spcPts val="0"/>
                        </a:spcAft>
                        <a:buNone/>
                      </a:pPr>
                      <a:r>
                        <a:rPr lang="id">
                          <a:latin typeface="Times New Roman"/>
                          <a:ea typeface="Times New Roman"/>
                          <a:cs typeface="Times New Roman"/>
                          <a:sym typeface="Times New Roman"/>
                        </a:rPr>
                        <a:t>Konteks</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r>
              <a:tr h="549625">
                <a:tc>
                  <a:txBody>
                    <a:bodyPr/>
                    <a:lstStyle/>
                    <a:p>
                      <a:pPr indent="0" lvl="0" marL="0" rtl="0" algn="ctr">
                        <a:spcBef>
                          <a:spcPts val="0"/>
                        </a:spcBef>
                        <a:spcAft>
                          <a:spcPts val="0"/>
                        </a:spcAft>
                        <a:buNone/>
                      </a:pPr>
                      <a:r>
                        <a:t/>
                      </a:r>
                      <a:endParaRPr sz="600">
                        <a:latin typeface="Times New Roman"/>
                        <a:ea typeface="Times New Roman"/>
                        <a:cs typeface="Times New Roman"/>
                        <a:sym typeface="Times New Roman"/>
                      </a:endParaRPr>
                    </a:p>
                    <a:p>
                      <a:pPr indent="0" lvl="0" marL="0" rtl="0" algn="ctr">
                        <a:spcBef>
                          <a:spcPts val="0"/>
                        </a:spcBef>
                        <a:spcAft>
                          <a:spcPts val="0"/>
                        </a:spcAft>
                        <a:buNone/>
                      </a:pPr>
                      <a:r>
                        <a:rPr lang="id">
                          <a:latin typeface="Times New Roman"/>
                          <a:ea typeface="Times New Roman"/>
                          <a:cs typeface="Times New Roman"/>
                          <a:sym typeface="Times New Roman"/>
                        </a:rPr>
                        <a:t>“…Heker bjorka itu ternyata orang cirebon? Kok kayak masi bocah sih…”</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b">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Negatif</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i="1" lang="id">
                          <a:latin typeface="Times New Roman"/>
                          <a:ea typeface="Times New Roman"/>
                          <a:cs typeface="Times New Roman"/>
                          <a:sym typeface="Times New Roman"/>
                        </a:rPr>
                        <a:t>Hateful &amp; </a:t>
                      </a:r>
                      <a:r>
                        <a:rPr i="1" lang="id">
                          <a:latin typeface="Times New Roman"/>
                          <a:ea typeface="Times New Roman"/>
                          <a:cs typeface="Times New Roman"/>
                          <a:sym typeface="Times New Roman"/>
                        </a:rPr>
                        <a:t>Aggressive</a:t>
                      </a:r>
                      <a:endParaRPr i="1">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Bjorka</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21300">
                <a:tc>
                  <a:txBody>
                    <a:bodyPr/>
                    <a:lstStyle/>
                    <a:p>
                      <a:pPr indent="0" lvl="0" marL="0" rtl="0" algn="ctr">
                        <a:lnSpc>
                          <a:spcPct val="115000"/>
                        </a:lnSpc>
                        <a:spcBef>
                          <a:spcPts val="0"/>
                        </a:spcBef>
                        <a:spcAft>
                          <a:spcPts val="0"/>
                        </a:spcAft>
                        <a:buNone/>
                      </a:pPr>
                      <a:r>
                        <a:t/>
                      </a:r>
                      <a:endParaRPr sz="6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id">
                          <a:latin typeface="Times New Roman"/>
                          <a:ea typeface="Times New Roman"/>
                          <a:cs typeface="Times New Roman"/>
                          <a:sym typeface="Times New Roman"/>
                        </a:rPr>
                        <a:t>“.. dia dianggap pahlawan hanya karena bobol data-data milik pemerintah.”</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b">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Positif</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i="1" lang="id">
                          <a:latin typeface="Times New Roman"/>
                          <a:ea typeface="Times New Roman"/>
                          <a:cs typeface="Times New Roman"/>
                          <a:sym typeface="Times New Roman"/>
                        </a:rPr>
                        <a:t>Hateful</a:t>
                      </a:r>
                      <a:endParaRPr i="1">
                        <a:latin typeface="Times New Roman"/>
                        <a:ea typeface="Times New Roman"/>
                        <a:cs typeface="Times New Roman"/>
                        <a:sym typeface="Times New Roman"/>
                      </a:endParaRPr>
                    </a:p>
                  </a:txBody>
                  <a:tcPr marT="0" marB="0" marR="73025" marL="73025" anchor="ctr">
                    <a:lnL cap="flat" cmpd="sng" w="9525">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Pemerintah</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44175">
                <a:tc>
                  <a:txBody>
                    <a:bodyPr/>
                    <a:lstStyle/>
                    <a:p>
                      <a:pPr indent="0" lvl="0" marL="0" rtl="0" algn="l">
                        <a:lnSpc>
                          <a:spcPct val="115000"/>
                        </a:lnSpc>
                        <a:spcBef>
                          <a:spcPts val="0"/>
                        </a:spcBef>
                        <a:spcAft>
                          <a:spcPts val="0"/>
                        </a:spcAft>
                        <a:buNone/>
                      </a:pPr>
                      <a:r>
                        <a:t/>
                      </a:r>
                      <a:endParaRPr sz="7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id">
                          <a:latin typeface="Times New Roman"/>
                          <a:ea typeface="Times New Roman"/>
                          <a:cs typeface="Times New Roman"/>
                          <a:sym typeface="Times New Roman"/>
                        </a:rPr>
                        <a:t>“... Kalo sistem yang </a:t>
                      </a:r>
                      <a:r>
                        <a:rPr lang="id">
                          <a:latin typeface="Times New Roman"/>
                          <a:ea typeface="Times New Roman"/>
                          <a:cs typeface="Times New Roman"/>
                          <a:sym typeface="Times New Roman"/>
                        </a:rPr>
                        <a:t>di retas</a:t>
                      </a:r>
                      <a:r>
                        <a:rPr lang="id">
                          <a:latin typeface="Times New Roman"/>
                          <a:ea typeface="Times New Roman"/>
                          <a:cs typeface="Times New Roman"/>
                          <a:sym typeface="Times New Roman"/>
                        </a:rPr>
                        <a:t>, sudah bisa jadi amburadul semua.. Bjorka bagiku ada sisi White Hacker, Black Hacker … “</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b">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Netral</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i="1" lang="id">
                          <a:latin typeface="Times New Roman"/>
                          <a:ea typeface="Times New Roman"/>
                          <a:cs typeface="Times New Roman"/>
                          <a:sym typeface="Times New Roman"/>
                        </a:rPr>
                        <a:t>None</a:t>
                      </a:r>
                      <a:endParaRPr i="1">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Bjorka</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21300">
                <a:tc>
                  <a:txBody>
                    <a:bodyPr/>
                    <a:lstStyle/>
                    <a:p>
                      <a:pPr indent="0" lvl="0" marL="0" rtl="0" algn="ctr">
                        <a:lnSpc>
                          <a:spcPct val="115000"/>
                        </a:lnSpc>
                        <a:spcBef>
                          <a:spcPts val="0"/>
                        </a:spcBef>
                        <a:spcAft>
                          <a:spcPts val="0"/>
                        </a:spcAft>
                        <a:buNone/>
                      </a:pPr>
                      <a:r>
                        <a:t/>
                      </a:r>
                      <a:endParaRPr sz="6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id">
                          <a:latin typeface="Times New Roman"/>
                          <a:ea typeface="Times New Roman"/>
                          <a:cs typeface="Times New Roman"/>
                          <a:sym typeface="Times New Roman"/>
                        </a:rPr>
                        <a:t>“...bjorka susah2 buat ngeretas data penduduk,eh pemerintah kita segampang itu nyebarin data nya…”</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b">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Negatif</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i="1" lang="id">
                          <a:latin typeface="Times New Roman"/>
                          <a:ea typeface="Times New Roman"/>
                          <a:cs typeface="Times New Roman"/>
                          <a:sym typeface="Times New Roman"/>
                        </a:rPr>
                        <a:t>Hateful</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Pemerintah</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402" name="Google Shape;402;p22"/>
          <p:cNvSpPr txBox="1"/>
          <p:nvPr>
            <p:ph idx="12" type="sldNum"/>
          </p:nvPr>
        </p:nvSpPr>
        <p:spPr>
          <a:xfrm>
            <a:off x="167358" y="45059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g1a47f5f613c_0_122"/>
          <p:cNvSpPr txBox="1"/>
          <p:nvPr>
            <p:ph type="title"/>
          </p:nvPr>
        </p:nvSpPr>
        <p:spPr>
          <a:xfrm>
            <a:off x="43503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Analisis </a:t>
            </a:r>
            <a:r>
              <a:rPr b="1" lang="id"/>
              <a:t>Kesalahan </a:t>
            </a:r>
            <a:r>
              <a:rPr b="1" lang="id">
                <a:solidFill>
                  <a:srgbClr val="674EA7"/>
                </a:solidFill>
              </a:rPr>
              <a:t>Prediksi</a:t>
            </a:r>
            <a:endParaRPr b="1">
              <a:solidFill>
                <a:srgbClr val="674EA7"/>
              </a:solidFill>
            </a:endParaRPr>
          </a:p>
        </p:txBody>
      </p:sp>
      <p:graphicFrame>
        <p:nvGraphicFramePr>
          <p:cNvPr id="408" name="Google Shape;408;g1a47f5f613c_0_122"/>
          <p:cNvGraphicFramePr/>
          <p:nvPr/>
        </p:nvGraphicFramePr>
        <p:xfrm>
          <a:off x="583775" y="896375"/>
          <a:ext cx="3000000" cy="3000000"/>
        </p:xfrm>
        <a:graphic>
          <a:graphicData uri="http://schemas.openxmlformats.org/drawingml/2006/table">
            <a:tbl>
              <a:tblPr bandCol="1" bandRow="1">
                <a:noFill/>
                <a:tableStyleId>{ADCE620F-CFD6-41F1-AC8F-BEB2134BD9AD}</a:tableStyleId>
              </a:tblPr>
              <a:tblGrid>
                <a:gridCol w="2659475"/>
                <a:gridCol w="1022075"/>
                <a:gridCol w="1097825"/>
                <a:gridCol w="1220625"/>
                <a:gridCol w="1055425"/>
                <a:gridCol w="1049900"/>
              </a:tblGrid>
              <a:tr h="12700">
                <a:tc>
                  <a:txBody>
                    <a:bodyPr/>
                    <a:lstStyle/>
                    <a:p>
                      <a:pPr indent="0" lvl="0" marL="0" rtl="0" algn="ctr">
                        <a:lnSpc>
                          <a:spcPct val="150000"/>
                        </a:lnSpc>
                        <a:spcBef>
                          <a:spcPts val="1000"/>
                        </a:spcBef>
                        <a:spcAft>
                          <a:spcPts val="1000"/>
                        </a:spcAft>
                        <a:buNone/>
                      </a:pPr>
                      <a:r>
                        <a:rPr lang="id">
                          <a:latin typeface="Times New Roman"/>
                          <a:ea typeface="Times New Roman"/>
                          <a:cs typeface="Times New Roman"/>
                          <a:sym typeface="Times New Roman"/>
                        </a:rPr>
                        <a:t>Cuitan</a:t>
                      </a:r>
                      <a:endParaRPr>
                        <a:latin typeface="Times New Roman"/>
                        <a:ea typeface="Times New Roman"/>
                        <a:cs typeface="Times New Roman"/>
                        <a:sym typeface="Times New Roman"/>
                      </a:endParaRPr>
                    </a:p>
                  </a:txBody>
                  <a:tcPr marT="0" marB="0" marR="73025" marL="73025" anchor="ctr">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00000"/>
                        </a:lnSpc>
                        <a:spcBef>
                          <a:spcPts val="1000"/>
                        </a:spcBef>
                        <a:spcAft>
                          <a:spcPts val="1000"/>
                        </a:spcAft>
                        <a:buNone/>
                      </a:pPr>
                      <a:r>
                        <a:rPr lang="id">
                          <a:latin typeface="Times New Roman"/>
                          <a:ea typeface="Times New Roman"/>
                          <a:cs typeface="Times New Roman"/>
                          <a:sym typeface="Times New Roman"/>
                        </a:rPr>
                        <a:t>Prediksi Sentimen</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00000"/>
                        </a:lnSpc>
                        <a:spcBef>
                          <a:spcPts val="1000"/>
                        </a:spcBef>
                        <a:spcAft>
                          <a:spcPts val="1000"/>
                        </a:spcAft>
                        <a:buNone/>
                      </a:pPr>
                      <a:r>
                        <a:rPr lang="id">
                          <a:latin typeface="Times New Roman"/>
                          <a:ea typeface="Times New Roman"/>
                          <a:cs typeface="Times New Roman"/>
                          <a:sym typeface="Times New Roman"/>
                        </a:rPr>
                        <a:t>Sentimen Asli</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00000"/>
                        </a:lnSpc>
                        <a:spcBef>
                          <a:spcPts val="1000"/>
                        </a:spcBef>
                        <a:spcAft>
                          <a:spcPts val="1000"/>
                        </a:spcAft>
                        <a:buNone/>
                      </a:pPr>
                      <a:r>
                        <a:rPr lang="id">
                          <a:latin typeface="Times New Roman"/>
                          <a:ea typeface="Times New Roman"/>
                          <a:cs typeface="Times New Roman"/>
                          <a:sym typeface="Times New Roman"/>
                        </a:rPr>
                        <a:t>Prediksi </a:t>
                      </a:r>
                      <a:r>
                        <a:rPr i="1" lang="id">
                          <a:latin typeface="Times New Roman"/>
                          <a:ea typeface="Times New Roman"/>
                          <a:cs typeface="Times New Roman"/>
                          <a:sym typeface="Times New Roman"/>
                        </a:rPr>
                        <a:t>Hate Speech</a:t>
                      </a:r>
                      <a:endParaRPr i="1">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00000"/>
                        </a:lnSpc>
                        <a:spcBef>
                          <a:spcPts val="1000"/>
                        </a:spcBef>
                        <a:spcAft>
                          <a:spcPts val="1000"/>
                        </a:spcAft>
                        <a:buNone/>
                      </a:pPr>
                      <a:r>
                        <a:rPr i="1" lang="id">
                          <a:latin typeface="Times New Roman"/>
                          <a:ea typeface="Times New Roman"/>
                          <a:cs typeface="Times New Roman"/>
                          <a:sym typeface="Times New Roman"/>
                        </a:rPr>
                        <a:t>Hate Speech</a:t>
                      </a:r>
                      <a:r>
                        <a:rPr lang="id">
                          <a:latin typeface="Times New Roman"/>
                          <a:ea typeface="Times New Roman"/>
                          <a:cs typeface="Times New Roman"/>
                          <a:sym typeface="Times New Roman"/>
                        </a:rPr>
                        <a:t> Asli</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c>
                  <a:txBody>
                    <a:bodyPr/>
                    <a:lstStyle/>
                    <a:p>
                      <a:pPr indent="0" lvl="0" marL="0" rtl="0" algn="ctr">
                        <a:lnSpc>
                          <a:spcPct val="100000"/>
                        </a:lnSpc>
                        <a:spcBef>
                          <a:spcPts val="1000"/>
                        </a:spcBef>
                        <a:spcAft>
                          <a:spcPts val="1000"/>
                        </a:spcAft>
                        <a:buNone/>
                      </a:pPr>
                      <a:r>
                        <a:rPr lang="id">
                          <a:latin typeface="Times New Roman"/>
                          <a:ea typeface="Times New Roman"/>
                          <a:cs typeface="Times New Roman"/>
                          <a:sym typeface="Times New Roman"/>
                        </a:rPr>
                        <a:t>Konteks</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9DAF8"/>
                    </a:solidFill>
                  </a:tcPr>
                </a:tc>
              </a:tr>
              <a:tr h="542925">
                <a:tc>
                  <a:txBody>
                    <a:bodyPr/>
                    <a:lstStyle/>
                    <a:p>
                      <a:pPr indent="0" lvl="0" marL="0" rtl="0" algn="ctr">
                        <a:spcBef>
                          <a:spcPts val="0"/>
                        </a:spcBef>
                        <a:spcAft>
                          <a:spcPts val="0"/>
                        </a:spcAft>
                        <a:buNone/>
                      </a:pPr>
                      <a:r>
                        <a:t/>
                      </a:r>
                      <a:endParaRPr sz="500">
                        <a:latin typeface="Times New Roman"/>
                        <a:ea typeface="Times New Roman"/>
                        <a:cs typeface="Times New Roman"/>
                        <a:sym typeface="Times New Roman"/>
                      </a:endParaRPr>
                    </a:p>
                    <a:p>
                      <a:pPr indent="0" lvl="0" marL="0" rtl="0" algn="ctr">
                        <a:spcBef>
                          <a:spcPts val="0"/>
                        </a:spcBef>
                        <a:spcAft>
                          <a:spcPts val="0"/>
                        </a:spcAft>
                        <a:buNone/>
                      </a:pPr>
                      <a:r>
                        <a:rPr lang="id" sz="1300">
                          <a:latin typeface="Times New Roman"/>
                          <a:ea typeface="Times New Roman"/>
                          <a:cs typeface="Times New Roman"/>
                          <a:sym typeface="Times New Roman"/>
                        </a:rPr>
                        <a:t>“Bjorka emang paling demen indonesia ini bikin isu2 baru. Xixixi”</a:t>
                      </a:r>
                      <a:endParaRPr sz="1300">
                        <a:latin typeface="Times New Roman"/>
                        <a:ea typeface="Times New Roman"/>
                        <a:cs typeface="Times New Roman"/>
                        <a:sym typeface="Times New Roman"/>
                      </a:endParaRPr>
                    </a:p>
                    <a:p>
                      <a:pPr indent="0" lvl="0" marL="0" rtl="0" algn="ctr">
                        <a:spcBef>
                          <a:spcPts val="0"/>
                        </a:spcBef>
                        <a:spcAft>
                          <a:spcPts val="0"/>
                        </a:spcAft>
                        <a:buNone/>
                      </a:pPr>
                      <a:r>
                        <a:t/>
                      </a:r>
                      <a:endParaRPr sz="500">
                        <a:latin typeface="Times New Roman"/>
                        <a:ea typeface="Times New Roman"/>
                        <a:cs typeface="Times New Roman"/>
                        <a:sym typeface="Times New Roman"/>
                      </a:endParaRPr>
                    </a:p>
                  </a:txBody>
                  <a:tcPr marT="0" marB="0" marR="73025" marL="73025" anchor="b">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sz="1300">
                          <a:latin typeface="Times New Roman"/>
                          <a:ea typeface="Times New Roman"/>
                          <a:cs typeface="Times New Roman"/>
                          <a:sym typeface="Times New Roman"/>
                        </a:rPr>
                        <a:t>Positif</a:t>
                      </a:r>
                      <a:endParaRPr sz="1300">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sz="1300">
                          <a:latin typeface="Times New Roman"/>
                          <a:ea typeface="Times New Roman"/>
                          <a:cs typeface="Times New Roman"/>
                          <a:sym typeface="Times New Roman"/>
                        </a:rPr>
                        <a:t>Negatif</a:t>
                      </a:r>
                      <a:endParaRPr sz="1300">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i="1" lang="id" sz="1300">
                          <a:latin typeface="Times New Roman"/>
                          <a:ea typeface="Times New Roman"/>
                          <a:cs typeface="Times New Roman"/>
                          <a:sym typeface="Times New Roman"/>
                        </a:rPr>
                        <a:t>Hateful</a:t>
                      </a:r>
                      <a:endParaRPr sz="1300">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i="1" lang="id" sz="1300">
                          <a:latin typeface="Times New Roman"/>
                          <a:ea typeface="Times New Roman"/>
                          <a:cs typeface="Times New Roman"/>
                          <a:sym typeface="Times New Roman"/>
                        </a:rPr>
                        <a:t>None</a:t>
                      </a:r>
                      <a:endParaRPr i="1" sz="1300">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sz="1300">
                          <a:latin typeface="Times New Roman"/>
                          <a:ea typeface="Times New Roman"/>
                          <a:cs typeface="Times New Roman"/>
                          <a:sym typeface="Times New Roman"/>
                        </a:rPr>
                        <a:t>Bjorka</a:t>
                      </a:r>
                      <a:endParaRPr sz="1300">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645450">
                <a:tc>
                  <a:txBody>
                    <a:bodyPr/>
                    <a:lstStyle/>
                    <a:p>
                      <a:pPr indent="0" lvl="0" marL="0" rtl="0" algn="ctr">
                        <a:lnSpc>
                          <a:spcPct val="115000"/>
                        </a:lnSpc>
                        <a:spcBef>
                          <a:spcPts val="0"/>
                        </a:spcBef>
                        <a:spcAft>
                          <a:spcPts val="0"/>
                        </a:spcAft>
                        <a:buNone/>
                      </a:pPr>
                      <a:r>
                        <a:t/>
                      </a:r>
                      <a:endParaRPr sz="5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id" sz="1300">
                          <a:latin typeface="Times New Roman"/>
                          <a:ea typeface="Times New Roman"/>
                          <a:cs typeface="Times New Roman"/>
                          <a:sym typeface="Times New Roman"/>
                        </a:rPr>
                        <a:t>“... bengi paling bjorka nyoto ng samping polines.”</a:t>
                      </a:r>
                      <a:endParaRPr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500">
                        <a:latin typeface="Times New Roman"/>
                        <a:ea typeface="Times New Roman"/>
                        <a:cs typeface="Times New Roman"/>
                        <a:sym typeface="Times New Roman"/>
                      </a:endParaRPr>
                    </a:p>
                  </a:txBody>
                  <a:tcPr marT="0" marB="0" marR="73025" marL="73025" anchor="b">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sz="13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id" sz="1300">
                          <a:latin typeface="Times New Roman"/>
                          <a:ea typeface="Times New Roman"/>
                          <a:cs typeface="Times New Roman"/>
                          <a:sym typeface="Times New Roman"/>
                        </a:rPr>
                        <a:t>Negatif</a:t>
                      </a:r>
                      <a:endParaRPr sz="1300">
                        <a:latin typeface="Times New Roman"/>
                        <a:ea typeface="Times New Roman"/>
                        <a:cs typeface="Times New Roman"/>
                        <a:sym typeface="Times New Roman"/>
                      </a:endParaRPr>
                    </a:p>
                  </a:txBody>
                  <a:tcPr marT="0" marB="0" marR="73025" marL="730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sz="13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id" sz="1300">
                          <a:latin typeface="Times New Roman"/>
                          <a:ea typeface="Times New Roman"/>
                          <a:cs typeface="Times New Roman"/>
                          <a:sym typeface="Times New Roman"/>
                        </a:rPr>
                        <a:t>Netral</a:t>
                      </a:r>
                      <a:endParaRPr sz="1300">
                        <a:latin typeface="Times New Roman"/>
                        <a:ea typeface="Times New Roman"/>
                        <a:cs typeface="Times New Roman"/>
                        <a:sym typeface="Times New Roman"/>
                      </a:endParaRPr>
                    </a:p>
                  </a:txBody>
                  <a:tcPr marT="0" marB="0" marR="73025" marL="730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i="1" sz="13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i="1" lang="id" sz="1300">
                          <a:latin typeface="Times New Roman"/>
                          <a:ea typeface="Times New Roman"/>
                          <a:cs typeface="Times New Roman"/>
                          <a:sym typeface="Times New Roman"/>
                        </a:rPr>
                        <a:t>Hateful</a:t>
                      </a:r>
                      <a:endParaRPr i="1" sz="1300">
                        <a:latin typeface="Times New Roman"/>
                        <a:ea typeface="Times New Roman"/>
                        <a:cs typeface="Times New Roman"/>
                        <a:sym typeface="Times New Roman"/>
                      </a:endParaRPr>
                    </a:p>
                  </a:txBody>
                  <a:tcPr marT="0" marB="0" marR="73025" marL="730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i="1" sz="13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i="1" lang="id" sz="1300">
                          <a:latin typeface="Times New Roman"/>
                          <a:ea typeface="Times New Roman"/>
                          <a:cs typeface="Times New Roman"/>
                          <a:sym typeface="Times New Roman"/>
                        </a:rPr>
                        <a:t>None</a:t>
                      </a:r>
                      <a:endParaRPr i="1" sz="1300">
                        <a:latin typeface="Times New Roman"/>
                        <a:ea typeface="Times New Roman"/>
                        <a:cs typeface="Times New Roman"/>
                        <a:sym typeface="Times New Roman"/>
                      </a:endParaRPr>
                    </a:p>
                  </a:txBody>
                  <a:tcPr marT="0" marB="0" marR="73025" marL="73025">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sz="13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id" sz="1300">
                          <a:latin typeface="Times New Roman"/>
                          <a:ea typeface="Times New Roman"/>
                          <a:cs typeface="Times New Roman"/>
                          <a:sym typeface="Times New Roman"/>
                        </a:rPr>
                        <a:t>Bjorka</a:t>
                      </a:r>
                      <a:endParaRPr sz="1300">
                        <a:latin typeface="Times New Roman"/>
                        <a:ea typeface="Times New Roman"/>
                        <a:cs typeface="Times New Roman"/>
                        <a:sym typeface="Times New Roman"/>
                      </a:endParaRPr>
                    </a:p>
                  </a:txBody>
                  <a:tcPr marT="0" marB="0" marR="73025" marL="73025">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16200">
                <a:tc>
                  <a:txBody>
                    <a:bodyPr/>
                    <a:lstStyle/>
                    <a:p>
                      <a:pPr indent="0" lvl="0" marL="0" rtl="0" algn="ctr">
                        <a:lnSpc>
                          <a:spcPct val="115000"/>
                        </a:lnSpc>
                        <a:spcBef>
                          <a:spcPts val="0"/>
                        </a:spcBef>
                        <a:spcAft>
                          <a:spcPts val="0"/>
                        </a:spcAft>
                        <a:buNone/>
                      </a:pPr>
                      <a:r>
                        <a:rPr lang="id" sz="1300">
                          <a:latin typeface="Times New Roman"/>
                          <a:ea typeface="Times New Roman"/>
                          <a:cs typeface="Times New Roman"/>
                          <a:sym typeface="Times New Roman"/>
                        </a:rPr>
                        <a:t>“kaget remaja ini di tuduh sebagai Bjorka “</a:t>
                      </a:r>
                      <a:endParaRPr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b">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Negatif</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Netral</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i="1" lang="id">
                          <a:latin typeface="Times New Roman"/>
                          <a:ea typeface="Times New Roman"/>
                          <a:cs typeface="Times New Roman"/>
                          <a:sym typeface="Times New Roman"/>
                        </a:rPr>
                        <a:t>Hateful</a:t>
                      </a:r>
                      <a:endParaRPr i="1">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i="1" lang="id">
                          <a:latin typeface="Times New Roman"/>
                          <a:ea typeface="Times New Roman"/>
                          <a:cs typeface="Times New Roman"/>
                          <a:sym typeface="Times New Roman"/>
                        </a:rPr>
                        <a:t>None</a:t>
                      </a:r>
                      <a:endParaRPr i="1">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Bjorka</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703525">
                <a:tc>
                  <a:txBody>
                    <a:bodyPr/>
                    <a:lstStyle/>
                    <a:p>
                      <a:pPr indent="0" lvl="0" marL="0" rtl="0" algn="ctr">
                        <a:lnSpc>
                          <a:spcPct val="115000"/>
                        </a:lnSpc>
                        <a:spcBef>
                          <a:spcPts val="0"/>
                        </a:spcBef>
                        <a:spcAft>
                          <a:spcPts val="0"/>
                        </a:spcAft>
                        <a:buNone/>
                      </a:pPr>
                      <a:r>
                        <a:t/>
                      </a:r>
                      <a:endParaRPr sz="6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id">
                          <a:latin typeface="Times New Roman"/>
                          <a:ea typeface="Times New Roman"/>
                          <a:cs typeface="Times New Roman"/>
                          <a:sym typeface="Times New Roman"/>
                        </a:rPr>
                        <a:t>“...</a:t>
                      </a:r>
                      <a:r>
                        <a:rPr lang="id" sz="1200">
                          <a:latin typeface="Roboto"/>
                          <a:ea typeface="Roboto"/>
                          <a:cs typeface="Roboto"/>
                          <a:sym typeface="Roboto"/>
                        </a:rPr>
                        <a:t>Ayo, dimulai dengan mengganti orang orang tidak kompetent di @kemkominfo</a:t>
                      </a:r>
                      <a:r>
                        <a:rPr lang="id">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t/>
                      </a:r>
                      <a:endParaRPr sz="600">
                        <a:latin typeface="Times New Roman"/>
                        <a:ea typeface="Times New Roman"/>
                        <a:cs typeface="Times New Roman"/>
                        <a:sym typeface="Times New Roman"/>
                      </a:endParaRPr>
                    </a:p>
                  </a:txBody>
                  <a:tcPr marT="0" marB="0" marR="73025" marL="73025" anchor="b">
                    <a:lnL cap="flat" cmpd="sng" w="19050">
                      <a:solidFill>
                        <a:srgbClr val="000000"/>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Negatif</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Negatif</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i="1" lang="id">
                          <a:latin typeface="Times New Roman"/>
                          <a:ea typeface="Times New Roman"/>
                          <a:cs typeface="Times New Roman"/>
                          <a:sym typeface="Times New Roman"/>
                        </a:rPr>
                        <a:t>Hateful</a:t>
                      </a:r>
                      <a:endParaRPr i="1">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i="1" lang="id">
                          <a:latin typeface="Times New Roman"/>
                          <a:ea typeface="Times New Roman"/>
                          <a:cs typeface="Times New Roman"/>
                          <a:sym typeface="Times New Roman"/>
                        </a:rPr>
                        <a:t>Hateful </a:t>
                      </a:r>
                      <a:r>
                        <a:rPr lang="id">
                          <a:latin typeface="Times New Roman"/>
                          <a:ea typeface="Times New Roman"/>
                          <a:cs typeface="Times New Roman"/>
                          <a:sym typeface="Times New Roman"/>
                        </a:rPr>
                        <a:t>dan</a:t>
                      </a:r>
                      <a:endParaRPr>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i="1" lang="id">
                          <a:latin typeface="Times New Roman"/>
                          <a:ea typeface="Times New Roman"/>
                          <a:cs typeface="Times New Roman"/>
                          <a:sym typeface="Times New Roman"/>
                        </a:rPr>
                        <a:t>Targetted</a:t>
                      </a:r>
                      <a:endParaRPr i="1">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alpha val="0"/>
                        </a:srgbClr>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id">
                          <a:latin typeface="Times New Roman"/>
                          <a:ea typeface="Times New Roman"/>
                          <a:cs typeface="Times New Roman"/>
                          <a:sym typeface="Times New Roman"/>
                        </a:rPr>
                        <a:t>Pemerintah</a:t>
                      </a:r>
                      <a:endParaRPr>
                        <a:latin typeface="Times New Roman"/>
                        <a:ea typeface="Times New Roman"/>
                        <a:cs typeface="Times New Roman"/>
                        <a:sym typeface="Times New Roman"/>
                      </a:endParaRPr>
                    </a:p>
                  </a:txBody>
                  <a:tcPr marT="0" marB="0" marR="73025" marL="73025" anchor="ctr">
                    <a:lnL cap="flat" cmpd="sng" w="19050">
                      <a:solidFill>
                        <a:srgbClr val="000000">
                          <a:alpha val="0"/>
                        </a:srgbClr>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409" name="Google Shape;409;g1a47f5f613c_0_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g1a47f5f613c_0_144"/>
          <p:cNvSpPr txBox="1"/>
          <p:nvPr/>
        </p:nvSpPr>
        <p:spPr>
          <a:xfrm>
            <a:off x="1060475" y="1574700"/>
            <a:ext cx="7024800" cy="19929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None/>
            </a:pPr>
            <a:r>
              <a:rPr b="1" lang="id" sz="4220">
                <a:latin typeface="Calibri"/>
                <a:ea typeface="Calibri"/>
                <a:cs typeface="Calibri"/>
                <a:sym typeface="Calibri"/>
              </a:rPr>
              <a:t>Pembahasan</a:t>
            </a:r>
            <a:endParaRPr b="1" i="1" sz="4220">
              <a:latin typeface="Calibri"/>
              <a:ea typeface="Calibri"/>
              <a:cs typeface="Calibri"/>
              <a:sym typeface="Calibri"/>
            </a:endParaRPr>
          </a:p>
        </p:txBody>
      </p:sp>
      <p:sp>
        <p:nvSpPr>
          <p:cNvPr id="415" name="Google Shape;415;g1a47f5f613c_0_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5"/>
          <p:cNvSpPr txBox="1"/>
          <p:nvPr>
            <p:ph type="title"/>
          </p:nvPr>
        </p:nvSpPr>
        <p:spPr>
          <a:xfrm>
            <a:off x="5188500" y="275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Pertanyaan</a:t>
            </a:r>
            <a:r>
              <a:rPr b="1" lang="id"/>
              <a:t> </a:t>
            </a:r>
            <a:r>
              <a:rPr b="1" lang="id">
                <a:solidFill>
                  <a:srgbClr val="674EA7"/>
                </a:solidFill>
              </a:rPr>
              <a:t>Penelitian</a:t>
            </a:r>
            <a:endParaRPr b="1">
              <a:solidFill>
                <a:srgbClr val="674EA7"/>
              </a:solidFill>
            </a:endParaRPr>
          </a:p>
        </p:txBody>
      </p:sp>
      <p:grpSp>
        <p:nvGrpSpPr>
          <p:cNvPr id="85" name="Google Shape;85;p5"/>
          <p:cNvGrpSpPr/>
          <p:nvPr/>
        </p:nvGrpSpPr>
        <p:grpSpPr>
          <a:xfrm>
            <a:off x="743575" y="1565125"/>
            <a:ext cx="6564175" cy="923400"/>
            <a:chOff x="743575" y="1187775"/>
            <a:chExt cx="6564175" cy="923400"/>
          </a:xfrm>
        </p:grpSpPr>
        <p:sp>
          <p:nvSpPr>
            <p:cNvPr id="86" name="Google Shape;86;p5"/>
            <p:cNvSpPr/>
            <p:nvPr/>
          </p:nvSpPr>
          <p:spPr>
            <a:xfrm>
              <a:off x="743575" y="1259313"/>
              <a:ext cx="728700" cy="72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1</a:t>
              </a:r>
              <a:endParaRPr b="1" i="0" sz="2000" u="none" cap="none" strike="noStrike">
                <a:solidFill>
                  <a:srgbClr val="000000"/>
                </a:solidFill>
                <a:latin typeface="Arial"/>
                <a:ea typeface="Arial"/>
                <a:cs typeface="Arial"/>
                <a:sym typeface="Arial"/>
              </a:endParaRPr>
            </a:p>
          </p:txBody>
        </p:sp>
        <p:sp>
          <p:nvSpPr>
            <p:cNvPr id="87" name="Google Shape;87;p5"/>
            <p:cNvSpPr txBox="1"/>
            <p:nvPr/>
          </p:nvSpPr>
          <p:spPr>
            <a:xfrm>
              <a:off x="1931750" y="1187775"/>
              <a:ext cx="5376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Bagaimana </a:t>
              </a:r>
              <a:r>
                <a:rPr b="1" lang="id" sz="1600"/>
                <a:t>sentimen dan </a:t>
              </a:r>
              <a:r>
                <a:rPr b="1" i="1" lang="id" sz="1600"/>
                <a:t>hate speech</a:t>
              </a:r>
              <a:r>
                <a:rPr lang="id" sz="1600"/>
                <a:t> yang timbul pada masyarakat Indonesia </a:t>
              </a:r>
              <a:r>
                <a:rPr b="1" lang="id" sz="1600"/>
                <a:t>terhadap Bjorka dan pemerintah</a:t>
              </a:r>
              <a:r>
                <a:rPr lang="id" sz="1600"/>
                <a:t> melalui cuitan yang diunggah?</a:t>
              </a:r>
              <a:endParaRPr b="0" i="0" sz="1600" u="none" cap="none" strike="noStrike">
                <a:solidFill>
                  <a:srgbClr val="000000"/>
                </a:solidFill>
                <a:latin typeface="Arial"/>
                <a:ea typeface="Arial"/>
                <a:cs typeface="Arial"/>
                <a:sym typeface="Arial"/>
              </a:endParaRPr>
            </a:p>
          </p:txBody>
        </p:sp>
      </p:grpSp>
      <p:grpSp>
        <p:nvGrpSpPr>
          <p:cNvPr id="88" name="Google Shape;88;p5"/>
          <p:cNvGrpSpPr/>
          <p:nvPr/>
        </p:nvGrpSpPr>
        <p:grpSpPr>
          <a:xfrm>
            <a:off x="743575" y="2849663"/>
            <a:ext cx="6564175" cy="949212"/>
            <a:chOff x="743575" y="1285113"/>
            <a:chExt cx="6564175" cy="949212"/>
          </a:xfrm>
        </p:grpSpPr>
        <p:sp>
          <p:nvSpPr>
            <p:cNvPr id="89" name="Google Shape;89;p5"/>
            <p:cNvSpPr/>
            <p:nvPr/>
          </p:nvSpPr>
          <p:spPr>
            <a:xfrm>
              <a:off x="743575" y="1285113"/>
              <a:ext cx="728700" cy="72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2</a:t>
              </a:r>
              <a:endParaRPr b="1" i="0" sz="2000" u="none" cap="none" strike="noStrike">
                <a:solidFill>
                  <a:srgbClr val="000000"/>
                </a:solidFill>
                <a:latin typeface="Arial"/>
                <a:ea typeface="Arial"/>
                <a:cs typeface="Arial"/>
                <a:sym typeface="Arial"/>
              </a:endParaRPr>
            </a:p>
          </p:txBody>
        </p:sp>
        <p:sp>
          <p:nvSpPr>
            <p:cNvPr id="90" name="Google Shape;90;p5"/>
            <p:cNvSpPr txBox="1"/>
            <p:nvPr/>
          </p:nvSpPr>
          <p:spPr>
            <a:xfrm>
              <a:off x="1931750" y="1310925"/>
              <a:ext cx="5376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Apa </a:t>
              </a:r>
              <a:r>
                <a:rPr b="1" lang="id" sz="1600"/>
                <a:t>keywords</a:t>
              </a:r>
              <a:r>
                <a:rPr lang="id" sz="1600"/>
                <a:t> yang sering muncul di masyarakat tentang Bjorka berdasarkan </a:t>
              </a:r>
              <a:r>
                <a:rPr b="1" lang="id" sz="1600"/>
                <a:t>sentimen positif dan negatif</a:t>
              </a:r>
              <a:r>
                <a:rPr lang="id" sz="1600"/>
                <a:t>?</a:t>
              </a:r>
              <a:endParaRPr b="0" i="0" sz="1600" u="none" cap="none" strike="noStrike">
                <a:solidFill>
                  <a:srgbClr val="20124D"/>
                </a:solidFill>
                <a:latin typeface="Arial"/>
                <a:ea typeface="Arial"/>
                <a:cs typeface="Arial"/>
                <a:sym typeface="Arial"/>
              </a:endParaRPr>
            </a:p>
          </p:txBody>
        </p:sp>
      </p:grpSp>
      <p:sp>
        <p:nvSpPr>
          <p:cNvPr id="91" name="Google Shape;91;p5"/>
          <p:cNvSpPr/>
          <p:nvPr/>
        </p:nvSpPr>
        <p:spPr>
          <a:xfrm>
            <a:off x="8722825" y="4686550"/>
            <a:ext cx="345000" cy="37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g190caa9418a_0_45"/>
          <p:cNvSpPr txBox="1"/>
          <p:nvPr>
            <p:ph type="title"/>
          </p:nvPr>
        </p:nvSpPr>
        <p:spPr>
          <a:xfrm>
            <a:off x="3838600" y="2927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id" sz="2420"/>
              <a:t>Analisis Prediksi </a:t>
            </a:r>
            <a:r>
              <a:rPr b="1" i="1" lang="id" sz="2420">
                <a:solidFill>
                  <a:srgbClr val="674EA7"/>
                </a:solidFill>
              </a:rPr>
              <a:t>Hate-Speech</a:t>
            </a:r>
            <a:endParaRPr b="1" sz="2420">
              <a:solidFill>
                <a:srgbClr val="674EA7"/>
              </a:solidFill>
            </a:endParaRPr>
          </a:p>
        </p:txBody>
      </p:sp>
      <p:pic>
        <p:nvPicPr>
          <p:cNvPr id="421" name="Google Shape;421;g190caa9418a_0_45"/>
          <p:cNvPicPr preferRelativeResize="0"/>
          <p:nvPr/>
        </p:nvPicPr>
        <p:blipFill>
          <a:blip r:embed="rId4">
            <a:alphaModFix/>
          </a:blip>
          <a:stretch>
            <a:fillRect/>
          </a:stretch>
        </p:blipFill>
        <p:spPr>
          <a:xfrm>
            <a:off x="263750" y="1416175"/>
            <a:ext cx="4643550" cy="2778300"/>
          </a:xfrm>
          <a:prstGeom prst="rect">
            <a:avLst/>
          </a:prstGeom>
          <a:noFill/>
          <a:ln>
            <a:noFill/>
          </a:ln>
        </p:spPr>
      </p:pic>
      <p:sp>
        <p:nvSpPr>
          <p:cNvPr id="422" name="Google Shape;422;g190caa9418a_0_45"/>
          <p:cNvSpPr txBox="1"/>
          <p:nvPr>
            <p:ph idx="1" type="body"/>
          </p:nvPr>
        </p:nvSpPr>
        <p:spPr>
          <a:xfrm>
            <a:off x="5080300" y="1369225"/>
            <a:ext cx="3777300" cy="18210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id" sz="1600"/>
              <a:t>Persentase cuitan </a:t>
            </a:r>
            <a:r>
              <a:rPr i="1" lang="id" sz="1600"/>
              <a:t>hate speech</a:t>
            </a:r>
            <a:r>
              <a:rPr lang="id" sz="1600"/>
              <a:t> untuk konteks pemerintah dan bjorka:</a:t>
            </a:r>
            <a:endParaRPr sz="1600"/>
          </a:p>
          <a:p>
            <a:pPr indent="-330200" lvl="0" marL="457200" rtl="0" algn="just">
              <a:lnSpc>
                <a:spcPct val="115000"/>
              </a:lnSpc>
              <a:spcBef>
                <a:spcPts val="0"/>
              </a:spcBef>
              <a:spcAft>
                <a:spcPts val="0"/>
              </a:spcAft>
              <a:buSzPts val="1600"/>
              <a:buChar char="●"/>
            </a:pPr>
            <a:r>
              <a:rPr b="1" i="1" lang="id" sz="1600"/>
              <a:t>Hateful </a:t>
            </a:r>
            <a:r>
              <a:rPr b="1" lang="id" sz="1600"/>
              <a:t>- 2.1%</a:t>
            </a:r>
            <a:endParaRPr b="1" sz="1600"/>
          </a:p>
          <a:p>
            <a:pPr indent="-330200" lvl="0" marL="457200" rtl="0" algn="just">
              <a:lnSpc>
                <a:spcPct val="115000"/>
              </a:lnSpc>
              <a:spcBef>
                <a:spcPts val="0"/>
              </a:spcBef>
              <a:spcAft>
                <a:spcPts val="0"/>
              </a:spcAft>
              <a:buSzPts val="1600"/>
              <a:buChar char="●"/>
            </a:pPr>
            <a:r>
              <a:rPr b="1" i="1" lang="id" sz="1600"/>
              <a:t>Targeted</a:t>
            </a:r>
            <a:r>
              <a:rPr b="1" i="1" lang="id" sz="1600"/>
              <a:t> </a:t>
            </a:r>
            <a:r>
              <a:rPr b="1" lang="id" sz="1600"/>
              <a:t>- 5.2%</a:t>
            </a:r>
            <a:endParaRPr b="1" sz="1600"/>
          </a:p>
          <a:p>
            <a:pPr indent="-330200" lvl="0" marL="457200" rtl="0" algn="just">
              <a:lnSpc>
                <a:spcPct val="115000"/>
              </a:lnSpc>
              <a:spcBef>
                <a:spcPts val="0"/>
              </a:spcBef>
              <a:spcAft>
                <a:spcPts val="0"/>
              </a:spcAft>
              <a:buSzPts val="1600"/>
              <a:buChar char="●"/>
            </a:pPr>
            <a:r>
              <a:rPr b="1" i="1" lang="id" sz="1600"/>
              <a:t>Aggressive</a:t>
            </a:r>
            <a:r>
              <a:rPr b="1" i="1" lang="id" sz="1600"/>
              <a:t> </a:t>
            </a:r>
            <a:r>
              <a:rPr b="1" lang="id" sz="1600"/>
              <a:t>- 1.4%</a:t>
            </a:r>
            <a:endParaRPr b="1" sz="1600"/>
          </a:p>
        </p:txBody>
      </p:sp>
      <p:sp>
        <p:nvSpPr>
          <p:cNvPr id="423" name="Google Shape;423;g190caa9418a_0_45"/>
          <p:cNvSpPr txBox="1"/>
          <p:nvPr>
            <p:ph idx="12" type="sldNum"/>
          </p:nvPr>
        </p:nvSpPr>
        <p:spPr>
          <a:xfrm>
            <a:off x="198833" y="45530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g1a47f5f613c_0_151"/>
          <p:cNvSpPr txBox="1"/>
          <p:nvPr>
            <p:ph type="title"/>
          </p:nvPr>
        </p:nvSpPr>
        <p:spPr>
          <a:xfrm>
            <a:off x="4600600" y="2165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id" sz="2420"/>
              <a:t>Analisis Prediksi </a:t>
            </a:r>
            <a:r>
              <a:rPr b="1" lang="id" sz="2420">
                <a:solidFill>
                  <a:srgbClr val="674EA7"/>
                </a:solidFill>
              </a:rPr>
              <a:t>Sentimen</a:t>
            </a:r>
            <a:endParaRPr b="1" sz="2420">
              <a:solidFill>
                <a:srgbClr val="674EA7"/>
              </a:solidFill>
            </a:endParaRPr>
          </a:p>
        </p:txBody>
      </p:sp>
      <p:sp>
        <p:nvSpPr>
          <p:cNvPr id="429" name="Google Shape;429;g1a47f5f613c_0_151"/>
          <p:cNvSpPr txBox="1"/>
          <p:nvPr>
            <p:ph idx="1" type="body"/>
          </p:nvPr>
        </p:nvSpPr>
        <p:spPr>
          <a:xfrm>
            <a:off x="394450" y="3401825"/>
            <a:ext cx="8201700" cy="1821000"/>
          </a:xfrm>
          <a:prstGeom prst="rect">
            <a:avLst/>
          </a:prstGeom>
          <a:noFill/>
          <a:ln>
            <a:noFill/>
          </a:ln>
        </p:spPr>
        <p:txBody>
          <a:bodyPr anchorCtr="0" anchor="t" bIns="91425" lIns="91425" spcFirstLastPara="1" rIns="91425" wrap="square" tIns="91425">
            <a:normAutofit/>
          </a:bodyPr>
          <a:lstStyle/>
          <a:p>
            <a:pPr indent="-330200" lvl="0" marL="457200" rtl="0" algn="just">
              <a:lnSpc>
                <a:spcPct val="115000"/>
              </a:lnSpc>
              <a:spcBef>
                <a:spcPts val="0"/>
              </a:spcBef>
              <a:spcAft>
                <a:spcPts val="0"/>
              </a:spcAft>
              <a:buSzPts val="1600"/>
              <a:buChar char="●"/>
            </a:pPr>
            <a:r>
              <a:rPr lang="id" sz="1600"/>
              <a:t>Persentase </a:t>
            </a:r>
            <a:r>
              <a:rPr b="1" lang="id" sz="1600"/>
              <a:t>cuitan positif</a:t>
            </a:r>
            <a:r>
              <a:rPr lang="id" sz="1600"/>
              <a:t> terhadap </a:t>
            </a:r>
            <a:r>
              <a:rPr b="1" lang="id" sz="1600"/>
              <a:t>pemerintah </a:t>
            </a:r>
            <a:r>
              <a:rPr lang="id" sz="1600"/>
              <a:t>lebih banyak dibandingkan Bjorka</a:t>
            </a:r>
            <a:endParaRPr sz="1600"/>
          </a:p>
          <a:p>
            <a:pPr indent="-330200" lvl="0" marL="457200" rtl="0" algn="just">
              <a:lnSpc>
                <a:spcPct val="115000"/>
              </a:lnSpc>
              <a:spcBef>
                <a:spcPts val="0"/>
              </a:spcBef>
              <a:spcAft>
                <a:spcPts val="0"/>
              </a:spcAft>
              <a:buSzPts val="1600"/>
              <a:buChar char="●"/>
            </a:pPr>
            <a:r>
              <a:rPr lang="id" sz="1600"/>
              <a:t>Persentase </a:t>
            </a:r>
            <a:r>
              <a:rPr b="1" lang="id" sz="1600"/>
              <a:t>cuitan negatif</a:t>
            </a:r>
            <a:r>
              <a:rPr lang="id" sz="1600"/>
              <a:t> terhadap </a:t>
            </a:r>
            <a:r>
              <a:rPr b="1" lang="id" sz="1600"/>
              <a:t>Bjorka </a:t>
            </a:r>
            <a:r>
              <a:rPr lang="id" sz="1600"/>
              <a:t>lebih banyak dibandingkan pemerintah</a:t>
            </a:r>
            <a:endParaRPr sz="1600"/>
          </a:p>
          <a:p>
            <a:pPr indent="-330200" lvl="0" marL="457200" rtl="0" algn="just">
              <a:lnSpc>
                <a:spcPct val="115000"/>
              </a:lnSpc>
              <a:spcBef>
                <a:spcPts val="0"/>
              </a:spcBef>
              <a:spcAft>
                <a:spcPts val="0"/>
              </a:spcAft>
              <a:buSzPts val="1600"/>
              <a:buChar char="●"/>
            </a:pPr>
            <a:r>
              <a:rPr lang="id" sz="1600"/>
              <a:t>Perbedaan kedua sentimen tidak terlalu signifikan</a:t>
            </a:r>
            <a:endParaRPr sz="1600"/>
          </a:p>
        </p:txBody>
      </p:sp>
      <p:pic>
        <p:nvPicPr>
          <p:cNvPr id="430" name="Google Shape;430;g1a47f5f613c_0_151"/>
          <p:cNvPicPr preferRelativeResize="0"/>
          <p:nvPr/>
        </p:nvPicPr>
        <p:blipFill>
          <a:blip r:embed="rId4">
            <a:alphaModFix/>
          </a:blip>
          <a:stretch>
            <a:fillRect/>
          </a:stretch>
        </p:blipFill>
        <p:spPr>
          <a:xfrm>
            <a:off x="457025" y="1224250"/>
            <a:ext cx="3457575" cy="2085975"/>
          </a:xfrm>
          <a:prstGeom prst="rect">
            <a:avLst/>
          </a:prstGeom>
          <a:noFill/>
          <a:ln>
            <a:noFill/>
          </a:ln>
        </p:spPr>
      </p:pic>
      <p:pic>
        <p:nvPicPr>
          <p:cNvPr id="431" name="Google Shape;431;g1a47f5f613c_0_151"/>
          <p:cNvPicPr preferRelativeResize="0"/>
          <p:nvPr/>
        </p:nvPicPr>
        <p:blipFill>
          <a:blip r:embed="rId5">
            <a:alphaModFix/>
          </a:blip>
          <a:stretch>
            <a:fillRect/>
          </a:stretch>
        </p:blipFill>
        <p:spPr>
          <a:xfrm>
            <a:off x="5000675" y="1224250"/>
            <a:ext cx="3498759" cy="2085975"/>
          </a:xfrm>
          <a:prstGeom prst="rect">
            <a:avLst/>
          </a:prstGeom>
          <a:noFill/>
          <a:ln>
            <a:noFill/>
          </a:ln>
        </p:spPr>
      </p:pic>
      <p:sp>
        <p:nvSpPr>
          <p:cNvPr id="432" name="Google Shape;432;g1a47f5f613c_0_151"/>
          <p:cNvSpPr txBox="1"/>
          <p:nvPr/>
        </p:nvSpPr>
        <p:spPr>
          <a:xfrm>
            <a:off x="1682050" y="789225"/>
            <a:ext cx="3000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id" sz="1600">
                <a:solidFill>
                  <a:schemeClr val="dk2"/>
                </a:solidFill>
              </a:rPr>
              <a:t>Pemerintah</a:t>
            </a:r>
            <a:endParaRPr b="1"/>
          </a:p>
        </p:txBody>
      </p:sp>
      <p:sp>
        <p:nvSpPr>
          <p:cNvPr id="433" name="Google Shape;433;g1a47f5f613c_0_151"/>
          <p:cNvSpPr txBox="1"/>
          <p:nvPr/>
        </p:nvSpPr>
        <p:spPr>
          <a:xfrm>
            <a:off x="6470150" y="789225"/>
            <a:ext cx="3000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id" sz="1600">
                <a:solidFill>
                  <a:schemeClr val="dk2"/>
                </a:solidFill>
              </a:rPr>
              <a:t>Bjorka</a:t>
            </a:r>
            <a:endParaRPr b="1"/>
          </a:p>
        </p:txBody>
      </p:sp>
      <p:sp>
        <p:nvSpPr>
          <p:cNvPr id="434" name="Google Shape;434;g1a47f5f613c_0_151"/>
          <p:cNvSpPr txBox="1"/>
          <p:nvPr>
            <p:ph idx="12" type="sldNum"/>
          </p:nvPr>
        </p:nvSpPr>
        <p:spPr>
          <a:xfrm>
            <a:off x="167358" y="453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g1a47f5f613c_0_164"/>
          <p:cNvSpPr txBox="1"/>
          <p:nvPr>
            <p:ph type="title"/>
          </p:nvPr>
        </p:nvSpPr>
        <p:spPr>
          <a:xfrm>
            <a:off x="4600600" y="2165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id" sz="2420"/>
              <a:t>Analisis </a:t>
            </a:r>
            <a:r>
              <a:rPr b="1" i="1" lang="id" sz="2420">
                <a:solidFill>
                  <a:srgbClr val="674EA7"/>
                </a:solidFill>
              </a:rPr>
              <a:t>Keywords</a:t>
            </a:r>
            <a:r>
              <a:rPr b="1" lang="id" sz="2420">
                <a:solidFill>
                  <a:srgbClr val="674EA7"/>
                </a:solidFill>
              </a:rPr>
              <a:t> Sentimen</a:t>
            </a:r>
            <a:endParaRPr b="1" sz="2420">
              <a:solidFill>
                <a:srgbClr val="674EA7"/>
              </a:solidFill>
            </a:endParaRPr>
          </a:p>
        </p:txBody>
      </p:sp>
      <p:pic>
        <p:nvPicPr>
          <p:cNvPr id="440" name="Google Shape;440;g1a47f5f613c_0_164"/>
          <p:cNvPicPr preferRelativeResize="0"/>
          <p:nvPr/>
        </p:nvPicPr>
        <p:blipFill>
          <a:blip r:embed="rId4">
            <a:alphaModFix/>
          </a:blip>
          <a:stretch>
            <a:fillRect/>
          </a:stretch>
        </p:blipFill>
        <p:spPr>
          <a:xfrm>
            <a:off x="7806925" y="4343350"/>
            <a:ext cx="1337075" cy="632600"/>
          </a:xfrm>
          <a:prstGeom prst="rect">
            <a:avLst/>
          </a:prstGeom>
          <a:noFill/>
          <a:ln>
            <a:noFill/>
          </a:ln>
        </p:spPr>
      </p:pic>
      <p:pic>
        <p:nvPicPr>
          <p:cNvPr id="441" name="Google Shape;441;g1a47f5f613c_0_164"/>
          <p:cNvPicPr preferRelativeResize="0"/>
          <p:nvPr/>
        </p:nvPicPr>
        <p:blipFill>
          <a:blip r:embed="rId5">
            <a:alphaModFix/>
          </a:blip>
          <a:stretch>
            <a:fillRect/>
          </a:stretch>
        </p:blipFill>
        <p:spPr>
          <a:xfrm>
            <a:off x="191813" y="865425"/>
            <a:ext cx="8760374" cy="4133800"/>
          </a:xfrm>
          <a:prstGeom prst="rect">
            <a:avLst/>
          </a:prstGeom>
          <a:noFill/>
          <a:ln>
            <a:noFill/>
          </a:ln>
        </p:spPr>
      </p:pic>
      <p:sp>
        <p:nvSpPr>
          <p:cNvPr id="442" name="Google Shape;442;g1a47f5f613c_0_164"/>
          <p:cNvSpPr txBox="1"/>
          <p:nvPr/>
        </p:nvSpPr>
        <p:spPr>
          <a:xfrm>
            <a:off x="591650" y="4428800"/>
            <a:ext cx="199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d" sz="900">
                <a:solidFill>
                  <a:schemeClr val="dk2"/>
                </a:solidFill>
              </a:rPr>
              <a:t>Keyword </a:t>
            </a:r>
            <a:r>
              <a:rPr lang="id" sz="900">
                <a:solidFill>
                  <a:schemeClr val="dk2"/>
                </a:solidFill>
              </a:rPr>
              <a:t>positif</a:t>
            </a:r>
            <a:r>
              <a:rPr lang="id" sz="900">
                <a:solidFill>
                  <a:schemeClr val="dk2"/>
                </a:solidFill>
              </a:rPr>
              <a:t>: 3,978</a:t>
            </a:r>
            <a:endParaRPr sz="900">
              <a:solidFill>
                <a:schemeClr val="dk2"/>
              </a:solidFill>
            </a:endParaRPr>
          </a:p>
          <a:p>
            <a:pPr indent="0" lvl="0" marL="0" rtl="0" algn="l">
              <a:spcBef>
                <a:spcPts val="0"/>
              </a:spcBef>
              <a:spcAft>
                <a:spcPts val="0"/>
              </a:spcAft>
              <a:buNone/>
            </a:pPr>
            <a:r>
              <a:rPr i="1" lang="id" sz="900">
                <a:solidFill>
                  <a:schemeClr val="dk2"/>
                </a:solidFill>
              </a:rPr>
              <a:t>Keyword</a:t>
            </a:r>
            <a:r>
              <a:rPr lang="id" sz="900">
                <a:solidFill>
                  <a:schemeClr val="dk2"/>
                </a:solidFill>
              </a:rPr>
              <a:t> negatif: 146,306</a:t>
            </a:r>
            <a:endParaRPr sz="900">
              <a:solidFill>
                <a:schemeClr val="dk2"/>
              </a:solidFill>
            </a:endParaRPr>
          </a:p>
        </p:txBody>
      </p:sp>
      <p:pic>
        <p:nvPicPr>
          <p:cNvPr id="443" name="Google Shape;443;g1a47f5f613c_0_164"/>
          <p:cNvPicPr preferRelativeResize="0"/>
          <p:nvPr/>
        </p:nvPicPr>
        <p:blipFill>
          <a:blip r:embed="rId6">
            <a:alphaModFix/>
          </a:blip>
          <a:stretch>
            <a:fillRect/>
          </a:stretch>
        </p:blipFill>
        <p:spPr>
          <a:xfrm rot="5400000">
            <a:off x="7891775" y="2251650"/>
            <a:ext cx="1244049" cy="150000"/>
          </a:xfrm>
          <a:prstGeom prst="rect">
            <a:avLst/>
          </a:prstGeom>
          <a:noFill/>
          <a:ln>
            <a:noFill/>
          </a:ln>
        </p:spPr>
      </p:pic>
      <p:sp>
        <p:nvSpPr>
          <p:cNvPr id="444" name="Google Shape;444;g1a47f5f613c_0_164"/>
          <p:cNvSpPr txBox="1"/>
          <p:nvPr/>
        </p:nvSpPr>
        <p:spPr>
          <a:xfrm>
            <a:off x="8181100" y="1388500"/>
            <a:ext cx="665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t>positif</a:t>
            </a:r>
            <a:endParaRPr sz="1300"/>
          </a:p>
        </p:txBody>
      </p:sp>
      <p:sp>
        <p:nvSpPr>
          <p:cNvPr id="445" name="Google Shape;445;g1a47f5f613c_0_164"/>
          <p:cNvSpPr txBox="1"/>
          <p:nvPr/>
        </p:nvSpPr>
        <p:spPr>
          <a:xfrm>
            <a:off x="8181100" y="2864675"/>
            <a:ext cx="713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300"/>
              <a:t>negatif</a:t>
            </a:r>
            <a:endParaRPr sz="1300"/>
          </a:p>
        </p:txBody>
      </p:sp>
      <p:sp>
        <p:nvSpPr>
          <p:cNvPr id="446" name="Google Shape;446;g1a47f5f613c_0_1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g19008706bb5_0_43"/>
          <p:cNvSpPr txBox="1"/>
          <p:nvPr/>
        </p:nvSpPr>
        <p:spPr>
          <a:xfrm>
            <a:off x="1059600" y="1978950"/>
            <a:ext cx="7024800" cy="11856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i="0" lang="id" sz="4220" u="none" cap="none" strike="noStrike">
                <a:solidFill>
                  <a:srgbClr val="000000"/>
                </a:solidFill>
                <a:latin typeface="Calibri"/>
                <a:ea typeface="Calibri"/>
                <a:cs typeface="Calibri"/>
                <a:sym typeface="Calibri"/>
              </a:rPr>
              <a:t>Kesimpulan</a:t>
            </a:r>
            <a:endParaRPr b="1" i="0" sz="4220" u="none" cap="none" strike="noStrike">
              <a:solidFill>
                <a:srgbClr val="000000"/>
              </a:solidFill>
              <a:latin typeface="Calibri"/>
              <a:ea typeface="Calibri"/>
              <a:cs typeface="Calibri"/>
              <a:sym typeface="Calibri"/>
            </a:endParaRPr>
          </a:p>
        </p:txBody>
      </p:sp>
      <p:sp>
        <p:nvSpPr>
          <p:cNvPr id="452" name="Google Shape;452;g19008706bb5_0_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6" name="Shape 456"/>
        <p:cNvGrpSpPr/>
        <p:nvPr/>
      </p:nvGrpSpPr>
      <p:grpSpPr>
        <a:xfrm>
          <a:off x="0" y="0"/>
          <a:ext cx="0" cy="0"/>
          <a:chOff x="0" y="0"/>
          <a:chExt cx="0" cy="0"/>
        </a:xfrm>
      </p:grpSpPr>
      <p:sp>
        <p:nvSpPr>
          <p:cNvPr id="457" name="Google Shape;457;p24"/>
          <p:cNvSpPr txBox="1"/>
          <p:nvPr>
            <p:ph type="title"/>
          </p:nvPr>
        </p:nvSpPr>
        <p:spPr>
          <a:xfrm>
            <a:off x="3130150" y="445025"/>
            <a:ext cx="4610400" cy="572700"/>
          </a:xfrm>
          <a:prstGeom prst="rect">
            <a:avLst/>
          </a:prstGeom>
          <a:noFill/>
          <a:ln>
            <a:noFill/>
          </a:ln>
        </p:spPr>
        <p:txBody>
          <a:bodyPr anchorCtr="0" anchor="t" bIns="91425" lIns="91425" spcFirstLastPara="1" rIns="91425" wrap="square" tIns="91425">
            <a:normAutofit fontScale="90000"/>
          </a:bodyPr>
          <a:lstStyle/>
          <a:p>
            <a:pPr indent="0" lvl="0" marL="0" rtl="0" algn="r">
              <a:lnSpc>
                <a:spcPct val="100000"/>
              </a:lnSpc>
              <a:spcBef>
                <a:spcPts val="0"/>
              </a:spcBef>
              <a:spcAft>
                <a:spcPts val="0"/>
              </a:spcAft>
              <a:buSzPct val="111111"/>
              <a:buNone/>
            </a:pPr>
            <a:r>
              <a:rPr b="1" lang="id"/>
              <a:t>Kesimpulan</a:t>
            </a:r>
            <a:endParaRPr b="1">
              <a:solidFill>
                <a:srgbClr val="674EA7"/>
              </a:solidFill>
            </a:endParaRPr>
          </a:p>
        </p:txBody>
      </p:sp>
      <p:sp>
        <p:nvSpPr>
          <p:cNvPr id="458" name="Google Shape;458;p24"/>
          <p:cNvSpPr txBox="1"/>
          <p:nvPr>
            <p:ph idx="1" type="body"/>
          </p:nvPr>
        </p:nvSpPr>
        <p:spPr>
          <a:xfrm>
            <a:off x="311700" y="1152475"/>
            <a:ext cx="7428900" cy="3416400"/>
          </a:xfrm>
          <a:prstGeom prst="rect">
            <a:avLst/>
          </a:prstGeom>
          <a:noFill/>
          <a:ln>
            <a:noFill/>
          </a:ln>
        </p:spPr>
        <p:txBody>
          <a:bodyPr anchorCtr="0" anchor="t" bIns="91425" lIns="91425" spcFirstLastPara="1" rIns="91425" wrap="square" tIns="91425">
            <a:normAutofit/>
          </a:bodyPr>
          <a:lstStyle/>
          <a:p>
            <a:pPr indent="0" lvl="0" marL="457200" rtl="0" algn="just">
              <a:lnSpc>
                <a:spcPct val="115000"/>
              </a:lnSpc>
              <a:spcBef>
                <a:spcPts val="1000"/>
              </a:spcBef>
              <a:spcAft>
                <a:spcPts val="0"/>
              </a:spcAft>
              <a:buNone/>
            </a:pPr>
            <a:r>
              <a:t/>
            </a:r>
            <a:endParaRPr/>
          </a:p>
          <a:p>
            <a:pPr indent="-342900" lvl="0" marL="457200" rtl="0" algn="just">
              <a:lnSpc>
                <a:spcPct val="115000"/>
              </a:lnSpc>
              <a:spcBef>
                <a:spcPts val="1000"/>
              </a:spcBef>
              <a:spcAft>
                <a:spcPts val="0"/>
              </a:spcAft>
              <a:buClr>
                <a:schemeClr val="dk1"/>
              </a:buClr>
              <a:buSzPts val="1800"/>
              <a:buChar char="●"/>
            </a:pPr>
            <a:r>
              <a:rPr lang="id">
                <a:solidFill>
                  <a:schemeClr val="dk1"/>
                </a:solidFill>
              </a:rPr>
              <a:t>Tim peneliti menyimpulkan bahwa sentimen berupa </a:t>
            </a:r>
            <a:r>
              <a:rPr b="1" lang="id">
                <a:solidFill>
                  <a:schemeClr val="dk1"/>
                </a:solidFill>
              </a:rPr>
              <a:t>tidak menyukai kedua belah pihak</a:t>
            </a:r>
            <a:r>
              <a:rPr lang="id">
                <a:solidFill>
                  <a:schemeClr val="dk1"/>
                </a:solidFill>
              </a:rPr>
              <a:t>.</a:t>
            </a:r>
            <a:endParaRPr>
              <a:solidFill>
                <a:schemeClr val="dk1"/>
              </a:solidFill>
            </a:endParaRPr>
          </a:p>
          <a:p>
            <a:pPr indent="-342900" lvl="0" marL="457200" rtl="0" algn="just">
              <a:lnSpc>
                <a:spcPct val="115000"/>
              </a:lnSpc>
              <a:spcBef>
                <a:spcPts val="1000"/>
              </a:spcBef>
              <a:spcAft>
                <a:spcPts val="0"/>
              </a:spcAft>
              <a:buClr>
                <a:schemeClr val="dk1"/>
              </a:buClr>
              <a:buSzPts val="1800"/>
              <a:buChar char="●"/>
            </a:pPr>
            <a:r>
              <a:rPr lang="id">
                <a:solidFill>
                  <a:schemeClr val="dk1"/>
                </a:solidFill>
              </a:rPr>
              <a:t>Hasil menunjukkan bahwa terdapat sekitar </a:t>
            </a:r>
            <a:r>
              <a:rPr b="1" lang="id">
                <a:solidFill>
                  <a:schemeClr val="dk1"/>
                </a:solidFill>
              </a:rPr>
              <a:t>9%</a:t>
            </a:r>
            <a:r>
              <a:rPr lang="id">
                <a:solidFill>
                  <a:schemeClr val="dk1"/>
                </a:solidFill>
              </a:rPr>
              <a:t> cuitan yang tergolong </a:t>
            </a:r>
            <a:r>
              <a:rPr b="1" lang="id">
                <a:solidFill>
                  <a:schemeClr val="dk1"/>
                </a:solidFill>
              </a:rPr>
              <a:t>hate speech</a:t>
            </a:r>
            <a:r>
              <a:rPr lang="id">
                <a:solidFill>
                  <a:schemeClr val="dk1"/>
                </a:solidFill>
              </a:rPr>
              <a:t>.</a:t>
            </a:r>
            <a:endParaRPr>
              <a:solidFill>
                <a:schemeClr val="dk1"/>
              </a:solidFill>
            </a:endParaRPr>
          </a:p>
        </p:txBody>
      </p:sp>
      <p:sp>
        <p:nvSpPr>
          <p:cNvPr id="459" name="Google Shape;459;p24"/>
          <p:cNvSpPr txBox="1"/>
          <p:nvPr>
            <p:ph idx="12" type="sldNum"/>
          </p:nvPr>
        </p:nvSpPr>
        <p:spPr>
          <a:xfrm>
            <a:off x="311708" y="44429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25"/>
          <p:cNvSpPr txBox="1"/>
          <p:nvPr>
            <p:ph type="title"/>
          </p:nvPr>
        </p:nvSpPr>
        <p:spPr>
          <a:xfrm>
            <a:off x="616500" y="445025"/>
            <a:ext cx="7629600" cy="572700"/>
          </a:xfrm>
          <a:prstGeom prst="rect">
            <a:avLst/>
          </a:prstGeom>
          <a:noFill/>
          <a:ln>
            <a:noFill/>
          </a:ln>
        </p:spPr>
        <p:txBody>
          <a:bodyPr anchorCtr="0" anchor="t" bIns="91425" lIns="91425" spcFirstLastPara="1" rIns="91425" wrap="square" tIns="91425">
            <a:normAutofit fontScale="90000"/>
          </a:bodyPr>
          <a:lstStyle/>
          <a:p>
            <a:pPr indent="0" lvl="0" marL="0" rtl="0" algn="r">
              <a:lnSpc>
                <a:spcPct val="100000"/>
              </a:lnSpc>
              <a:spcBef>
                <a:spcPts val="0"/>
              </a:spcBef>
              <a:spcAft>
                <a:spcPts val="0"/>
              </a:spcAft>
              <a:buSzPct val="111111"/>
              <a:buNone/>
            </a:pPr>
            <a:r>
              <a:rPr b="1" lang="id"/>
              <a:t>Saran dan </a:t>
            </a:r>
            <a:r>
              <a:rPr b="1" lang="id">
                <a:solidFill>
                  <a:srgbClr val="674EA7"/>
                </a:solidFill>
              </a:rPr>
              <a:t>Rekomendasi</a:t>
            </a:r>
            <a:endParaRPr b="1">
              <a:solidFill>
                <a:srgbClr val="674EA7"/>
              </a:solidFill>
            </a:endParaRPr>
          </a:p>
        </p:txBody>
      </p:sp>
      <p:sp>
        <p:nvSpPr>
          <p:cNvPr id="465" name="Google Shape;465;p25"/>
          <p:cNvSpPr txBox="1"/>
          <p:nvPr>
            <p:ph idx="1" type="body"/>
          </p:nvPr>
        </p:nvSpPr>
        <p:spPr>
          <a:xfrm>
            <a:off x="311700" y="1304875"/>
            <a:ext cx="7819500" cy="3795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b="1" lang="id">
                <a:solidFill>
                  <a:schemeClr val="dk1"/>
                </a:solidFill>
              </a:rPr>
              <a:t>Kompleksnya bahasa Indonesia</a:t>
            </a:r>
            <a:r>
              <a:rPr lang="id">
                <a:solidFill>
                  <a:schemeClr val="dk1"/>
                </a:solidFill>
              </a:rPr>
              <a:t> yang digunakan, seperti bahasa daerah, bahasa gaul, dan bahasa </a:t>
            </a:r>
            <a:r>
              <a:rPr i="1" lang="id">
                <a:solidFill>
                  <a:schemeClr val="dk1"/>
                </a:solidFill>
              </a:rPr>
              <a:t>slang</a:t>
            </a:r>
            <a:r>
              <a:rPr lang="id">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b="1" lang="id">
                <a:solidFill>
                  <a:schemeClr val="dk1"/>
                </a:solidFill>
              </a:rPr>
              <a:t>Limitasi </a:t>
            </a:r>
            <a:r>
              <a:rPr b="1" i="1" lang="id">
                <a:solidFill>
                  <a:schemeClr val="dk1"/>
                </a:solidFill>
              </a:rPr>
              <a:t>resource</a:t>
            </a:r>
            <a:r>
              <a:rPr i="1" lang="id">
                <a:solidFill>
                  <a:schemeClr val="dk1"/>
                </a:solidFill>
              </a:rPr>
              <a:t> </a:t>
            </a:r>
            <a:r>
              <a:rPr lang="id">
                <a:solidFill>
                  <a:schemeClr val="dk1"/>
                </a:solidFill>
              </a:rPr>
              <a:t>untuk melakukan </a:t>
            </a:r>
            <a:r>
              <a:rPr b="1" i="1" lang="id">
                <a:solidFill>
                  <a:schemeClr val="dk1"/>
                </a:solidFill>
              </a:rPr>
              <a:t>scrap</a:t>
            </a:r>
            <a:r>
              <a:rPr b="1" lang="id">
                <a:solidFill>
                  <a:schemeClr val="dk1"/>
                </a:solidFill>
              </a:rPr>
              <a:t> </a:t>
            </a:r>
            <a:r>
              <a:rPr lang="id">
                <a:solidFill>
                  <a:schemeClr val="dk1"/>
                </a:solidFill>
              </a:rPr>
              <a:t>cuitan pada jangka waktu yang lebih lama</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id">
                <a:solidFill>
                  <a:schemeClr val="dk1"/>
                </a:solidFill>
              </a:rPr>
              <a:t>Menggunakan model </a:t>
            </a:r>
            <a:r>
              <a:rPr b="1" i="1" lang="id">
                <a:solidFill>
                  <a:schemeClr val="dk1"/>
                </a:solidFill>
              </a:rPr>
              <a:t>state of the art</a:t>
            </a:r>
            <a:r>
              <a:rPr i="1" lang="id">
                <a:solidFill>
                  <a:schemeClr val="dk1"/>
                </a:solidFill>
              </a:rPr>
              <a:t> </a:t>
            </a:r>
            <a:r>
              <a:rPr lang="id">
                <a:solidFill>
                  <a:schemeClr val="dk1"/>
                </a:solidFill>
              </a:rPr>
              <a:t>lainnya, seperti </a:t>
            </a:r>
            <a:r>
              <a:rPr b="1" lang="id">
                <a:solidFill>
                  <a:schemeClr val="dk1"/>
                </a:solidFill>
              </a:rPr>
              <a:t>IndoBERT</a:t>
            </a:r>
            <a:r>
              <a:rPr lang="id">
                <a:solidFill>
                  <a:schemeClr val="dk1"/>
                </a:solidFill>
              </a:rPr>
              <a:t> dan </a:t>
            </a:r>
            <a:r>
              <a:rPr b="1" lang="id">
                <a:solidFill>
                  <a:schemeClr val="dk1"/>
                </a:solidFill>
              </a:rPr>
              <a:t>XLMR</a:t>
            </a:r>
            <a:r>
              <a:rPr lang="id">
                <a:solidFill>
                  <a:schemeClr val="dk1"/>
                </a:solidFill>
              </a:rPr>
              <a:t>, serta teknik processing lain seperti </a:t>
            </a:r>
            <a:r>
              <a:rPr b="1" lang="id">
                <a:solidFill>
                  <a:schemeClr val="dk1"/>
                </a:solidFill>
              </a:rPr>
              <a:t>Pos Tagging.</a:t>
            </a:r>
            <a:endParaRPr b="1">
              <a:solidFill>
                <a:schemeClr val="dk1"/>
              </a:solidFill>
            </a:endParaRPr>
          </a:p>
        </p:txBody>
      </p:sp>
      <p:sp>
        <p:nvSpPr>
          <p:cNvPr id="466" name="Google Shape;466;p25"/>
          <p:cNvSpPr txBox="1"/>
          <p:nvPr>
            <p:ph idx="12" type="sldNum"/>
          </p:nvPr>
        </p:nvSpPr>
        <p:spPr>
          <a:xfrm>
            <a:off x="311700" y="4087575"/>
            <a:ext cx="774900" cy="808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19008706bb5_0_55"/>
          <p:cNvSpPr txBox="1"/>
          <p:nvPr/>
        </p:nvSpPr>
        <p:spPr>
          <a:xfrm>
            <a:off x="1059600" y="1978950"/>
            <a:ext cx="7024800" cy="1185600"/>
          </a:xfrm>
          <a:prstGeom prst="rect">
            <a:avLst/>
          </a:prstGeom>
          <a:noFill/>
          <a:ln>
            <a:noFill/>
          </a:ln>
        </p:spPr>
        <p:txBody>
          <a:bodyPr anchorCtr="0" anchor="ctr" bIns="45700" lIns="91425" spcFirstLastPara="1" rIns="91425" wrap="square" tIns="45700">
            <a:normAutofit/>
          </a:bodyPr>
          <a:lstStyle/>
          <a:p>
            <a:pPr indent="0" lvl="0" marL="0" marR="0" rtl="0" algn="ctr">
              <a:lnSpc>
                <a:spcPct val="70000"/>
              </a:lnSpc>
              <a:spcBef>
                <a:spcPts val="0"/>
              </a:spcBef>
              <a:spcAft>
                <a:spcPts val="0"/>
              </a:spcAft>
              <a:buClr>
                <a:srgbClr val="000000"/>
              </a:buClr>
              <a:buSzPts val="935"/>
              <a:buFont typeface="Arial"/>
              <a:buNone/>
            </a:pPr>
            <a:r>
              <a:rPr b="1" i="0" lang="id" sz="4220" u="none" cap="none" strike="noStrike">
                <a:solidFill>
                  <a:srgbClr val="000000"/>
                </a:solidFill>
                <a:latin typeface="Calibri"/>
                <a:ea typeface="Calibri"/>
                <a:cs typeface="Calibri"/>
                <a:sym typeface="Calibri"/>
              </a:rPr>
              <a:t>Terima Kasih</a:t>
            </a:r>
            <a:endParaRPr b="1" i="0" sz="4220" u="none" cap="none" strike="noStrike">
              <a:solidFill>
                <a:srgbClr val="000000"/>
              </a:solidFill>
              <a:latin typeface="Calibri"/>
              <a:ea typeface="Calibri"/>
              <a:cs typeface="Calibri"/>
              <a:sym typeface="Calibri"/>
            </a:endParaRPr>
          </a:p>
        </p:txBody>
      </p:sp>
      <p:sp>
        <p:nvSpPr>
          <p:cNvPr id="472" name="Google Shape;472;g19008706bb5_0_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g1a495d32c61_1_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r">
              <a:lnSpc>
                <a:spcPct val="100000"/>
              </a:lnSpc>
              <a:spcBef>
                <a:spcPts val="0"/>
              </a:spcBef>
              <a:spcAft>
                <a:spcPts val="0"/>
              </a:spcAft>
              <a:buSzPct val="111111"/>
              <a:buNone/>
            </a:pPr>
            <a:r>
              <a:rPr b="1" lang="id"/>
              <a:t>Daftar </a:t>
            </a:r>
            <a:r>
              <a:rPr b="1" lang="id">
                <a:solidFill>
                  <a:srgbClr val="674EA7"/>
                </a:solidFill>
              </a:rPr>
              <a:t>Pustaka</a:t>
            </a:r>
            <a:endParaRPr b="1">
              <a:solidFill>
                <a:srgbClr val="674EA7"/>
              </a:solidFill>
            </a:endParaRPr>
          </a:p>
        </p:txBody>
      </p:sp>
      <p:sp>
        <p:nvSpPr>
          <p:cNvPr id="478" name="Google Shape;478;g1a495d32c61_1_4"/>
          <p:cNvSpPr txBox="1"/>
          <p:nvPr>
            <p:ph idx="1" type="body"/>
          </p:nvPr>
        </p:nvSpPr>
        <p:spPr>
          <a:xfrm>
            <a:off x="311700" y="941525"/>
            <a:ext cx="8698200" cy="3416400"/>
          </a:xfrm>
          <a:prstGeom prst="rect">
            <a:avLst/>
          </a:prstGeom>
          <a:noFill/>
          <a:ln>
            <a:noFill/>
          </a:ln>
        </p:spPr>
        <p:txBody>
          <a:bodyPr anchorCtr="0" anchor="t" bIns="91425" lIns="91425" spcFirstLastPara="1" rIns="91425" wrap="square" tIns="91425">
            <a:noAutofit/>
          </a:bodyPr>
          <a:lstStyle/>
          <a:p>
            <a:pPr indent="-360000" lvl="0" marL="360000" rtl="0" algn="l">
              <a:lnSpc>
                <a:spcPct val="100000"/>
              </a:lnSpc>
              <a:spcBef>
                <a:spcPts val="1000"/>
              </a:spcBef>
              <a:spcAft>
                <a:spcPts val="0"/>
              </a:spcAft>
              <a:buClr>
                <a:schemeClr val="dk1"/>
              </a:buClr>
              <a:buSzPts val="1100"/>
              <a:buFont typeface="Arial"/>
              <a:buNone/>
            </a:pPr>
            <a:r>
              <a:rPr lang="id" sz="1400">
                <a:solidFill>
                  <a:schemeClr val="dk1"/>
                </a:solidFill>
              </a:rPr>
              <a:t>Thapa, B. (2022). Sentiment analysis of cybersecurity content on twitter and reddit. Ithaca: Cornel</a:t>
            </a:r>
            <a:r>
              <a:rPr lang="id" sz="1400">
                <a:solidFill>
                  <a:schemeClr val="dk1"/>
                </a:solidFill>
              </a:rPr>
              <a:t>l   </a:t>
            </a:r>
            <a:r>
              <a:rPr lang="id" sz="1400">
                <a:solidFill>
                  <a:schemeClr val="dk1"/>
                </a:solidFill>
              </a:rPr>
              <a:t>University Library, arXiv.org. Retrieved from https://www.proquest.com/working-papers/sentiment-</a:t>
            </a:r>
            <a:br>
              <a:rPr lang="id" sz="1400">
                <a:solidFill>
                  <a:schemeClr val="dk1"/>
                </a:solidFill>
              </a:rPr>
            </a:br>
            <a:r>
              <a:rPr lang="id" sz="1400">
                <a:solidFill>
                  <a:schemeClr val="dk1"/>
                </a:solidFill>
              </a:rPr>
              <a:t>analysis-cybersecurity-content-on/docview/2655916995/se-2</a:t>
            </a:r>
            <a:endParaRPr sz="1400">
              <a:solidFill>
                <a:schemeClr val="dk1"/>
              </a:solidFill>
            </a:endParaRPr>
          </a:p>
          <a:p>
            <a:pPr indent="-360000" lvl="0" marL="360000" rtl="0" algn="l">
              <a:lnSpc>
                <a:spcPct val="100000"/>
              </a:lnSpc>
              <a:spcBef>
                <a:spcPts val="1000"/>
              </a:spcBef>
              <a:spcAft>
                <a:spcPts val="0"/>
              </a:spcAft>
              <a:buClr>
                <a:schemeClr val="dk1"/>
              </a:buClr>
              <a:buSzPts val="1100"/>
              <a:buFont typeface="Arial"/>
              <a:buNone/>
            </a:pPr>
            <a:r>
              <a:rPr lang="id" sz="1400">
                <a:solidFill>
                  <a:schemeClr val="dk1"/>
                </a:solidFill>
              </a:rPr>
              <a:t>Samuels, A., &amp; Mcgonical, J. (2020). Sentiment analysis on social media content. Ithaca: Cornell University   Library, arXiv.org. Retrieved from https://www.proquest.com/working-papers/sentiment-analysis-on-</a:t>
            </a:r>
            <a:endParaRPr sz="1400">
              <a:solidFill>
                <a:schemeClr val="dk1"/>
              </a:solidFill>
            </a:endParaRPr>
          </a:p>
          <a:p>
            <a:pPr indent="0" lvl="0" marL="360000" rtl="0" algn="l">
              <a:lnSpc>
                <a:spcPct val="100000"/>
              </a:lnSpc>
              <a:spcBef>
                <a:spcPts val="0"/>
              </a:spcBef>
              <a:spcAft>
                <a:spcPts val="0"/>
              </a:spcAft>
              <a:buClr>
                <a:schemeClr val="dk1"/>
              </a:buClr>
              <a:buSzPts val="1100"/>
              <a:buFont typeface="Arial"/>
              <a:buNone/>
            </a:pPr>
            <a:r>
              <a:rPr lang="id" sz="1400">
                <a:solidFill>
                  <a:schemeClr val="dk1"/>
                </a:solidFill>
              </a:rPr>
              <a:t>social-media-content/docview/2420906348/se-2</a:t>
            </a:r>
            <a:endParaRPr sz="1400">
              <a:solidFill>
                <a:schemeClr val="dk1"/>
              </a:solidFill>
            </a:endParaRPr>
          </a:p>
          <a:p>
            <a:pPr indent="-360000" lvl="0" marL="36000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360000" lvl="0" marL="360000" rtl="0" algn="l">
              <a:lnSpc>
                <a:spcPct val="100000"/>
              </a:lnSpc>
              <a:spcBef>
                <a:spcPts val="0"/>
              </a:spcBef>
              <a:spcAft>
                <a:spcPts val="0"/>
              </a:spcAft>
              <a:buClr>
                <a:schemeClr val="dk1"/>
              </a:buClr>
              <a:buSzPts val="1100"/>
              <a:buFont typeface="Arial"/>
              <a:buNone/>
            </a:pPr>
            <a:r>
              <a:rPr lang="id" sz="1400">
                <a:solidFill>
                  <a:schemeClr val="dk1"/>
                </a:solidFill>
              </a:rPr>
              <a:t>Sayyida Tabinda Kokab, Sohail Asghar, Shehneela Naz, Transformer-based deep learning models for the sentiment analysis of social media data, Array, Volume 14, 2022, 100157, ISSN 2590-0056, https://doi.org/10.1016/j.array.2022.100157. </a:t>
            </a:r>
            <a:endParaRPr sz="1400">
              <a:solidFill>
                <a:schemeClr val="dk1"/>
              </a:solidFill>
            </a:endParaRPr>
          </a:p>
          <a:p>
            <a:pPr indent="-360000" lvl="0" marL="360000" rtl="0" algn="l">
              <a:lnSpc>
                <a:spcPct val="100000"/>
              </a:lnSpc>
              <a:spcBef>
                <a:spcPts val="1000"/>
              </a:spcBef>
              <a:spcAft>
                <a:spcPts val="0"/>
              </a:spcAft>
              <a:buClr>
                <a:schemeClr val="dk1"/>
              </a:buClr>
              <a:buSzPts val="1100"/>
              <a:buFont typeface="Arial"/>
              <a:buNone/>
            </a:pPr>
            <a:r>
              <a:rPr lang="id" sz="1400">
                <a:solidFill>
                  <a:schemeClr val="dk1"/>
                </a:solidFill>
              </a:rPr>
              <a:t>Sai Kumar, T. S., Arunaggiri Pandian, K., Thabasum Aara, S., &amp; Nagendra Pandian, K. (2021). A reliable technique for sentiment analysis on tweets via machine learning and Bert. 2021 Asian Conference on Innovation in Technology (ASIANCON). https://doi.org/10.1109/asiancon51346.2021.9545013 </a:t>
            </a:r>
            <a:endParaRPr sz="1400">
              <a:solidFill>
                <a:schemeClr val="dk1"/>
              </a:solidFill>
            </a:endParaRPr>
          </a:p>
          <a:p>
            <a:pPr indent="-360000" lvl="0" marL="360000" rtl="0" algn="l">
              <a:lnSpc>
                <a:spcPct val="100000"/>
              </a:lnSpc>
              <a:spcBef>
                <a:spcPts val="1000"/>
              </a:spcBef>
              <a:spcAft>
                <a:spcPts val="0"/>
              </a:spcAft>
              <a:buClr>
                <a:schemeClr val="dk1"/>
              </a:buClr>
              <a:buSzPts val="1100"/>
              <a:buFont typeface="Arial"/>
              <a:buNone/>
            </a:pPr>
            <a:r>
              <a:t/>
            </a:r>
            <a:endParaRPr sz="1400">
              <a:solidFill>
                <a:schemeClr val="dk1"/>
              </a:solidFill>
            </a:endParaRPr>
          </a:p>
        </p:txBody>
      </p:sp>
      <p:sp>
        <p:nvSpPr>
          <p:cNvPr id="479" name="Google Shape;479;g1a495d32c61_1_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27"/>
          <p:cNvSpPr txBox="1"/>
          <p:nvPr>
            <p:ph idx="1" type="body"/>
          </p:nvPr>
        </p:nvSpPr>
        <p:spPr>
          <a:xfrm>
            <a:off x="377775" y="1036150"/>
            <a:ext cx="8403600" cy="3416400"/>
          </a:xfrm>
          <a:prstGeom prst="rect">
            <a:avLst/>
          </a:prstGeom>
          <a:noFill/>
          <a:ln>
            <a:noFill/>
          </a:ln>
        </p:spPr>
        <p:txBody>
          <a:bodyPr anchorCtr="0" anchor="t" bIns="91425" lIns="91425" spcFirstLastPara="1" rIns="91425" wrap="square" tIns="91425">
            <a:noAutofit/>
          </a:bodyPr>
          <a:lstStyle/>
          <a:p>
            <a:pPr indent="-360000" lvl="0" marL="360000" rtl="0" algn="l">
              <a:lnSpc>
                <a:spcPct val="100000"/>
              </a:lnSpc>
              <a:spcBef>
                <a:spcPts val="0"/>
              </a:spcBef>
              <a:spcAft>
                <a:spcPts val="0"/>
              </a:spcAft>
              <a:buClr>
                <a:schemeClr val="dk1"/>
              </a:buClr>
              <a:buSzPts val="1100"/>
              <a:buFont typeface="Arial"/>
              <a:buNone/>
            </a:pPr>
            <a:r>
              <a:rPr lang="id" sz="1400">
                <a:solidFill>
                  <a:schemeClr val="dk1"/>
                </a:solidFill>
              </a:rPr>
              <a:t>Wang, S.-C. (2003). Artificial Neural Network. Dalam S.-C. Wang (Ed.), Interdisciplinary Computing in Java Programming (hlm. 81–100). Springer US. https://doi.org/10.1007/978-1-4615-0377-4_5</a:t>
            </a:r>
            <a:endParaRPr sz="1400">
              <a:solidFill>
                <a:schemeClr val="dk1"/>
              </a:solidFill>
            </a:endParaRPr>
          </a:p>
          <a:p>
            <a:pPr indent="-360000" lvl="0" marL="360000" rtl="0" algn="l">
              <a:lnSpc>
                <a:spcPct val="100000"/>
              </a:lnSpc>
              <a:spcBef>
                <a:spcPts val="1000"/>
              </a:spcBef>
              <a:spcAft>
                <a:spcPts val="0"/>
              </a:spcAft>
              <a:buSzPts val="1100"/>
              <a:buNone/>
            </a:pPr>
            <a:r>
              <a:rPr lang="id" sz="1400">
                <a:solidFill>
                  <a:schemeClr val="dk1"/>
                </a:solidFill>
              </a:rPr>
              <a:t>Pota, M., Ventura, M., Catelli, R., &amp; Esposito, M. (2020). An Effective BERT-Based Pipeline for Twitter Sentiment Analysis: A Case Study in Italian. Sensors, 21(1), 133. MDPI AG. Retrieved from http://dx.doi.org/10.3390/s21010133Ashima, Y., &amp; Vishwakarma, D. K. (2020). Sentiment analysis using deep learning architectures: A review. The Artificial Intelligence Review, 53(6), 4335-4385. doi:https://doi.org/10.1007/s10462-019-09794-5 </a:t>
            </a:r>
            <a:endParaRPr sz="1400">
              <a:solidFill>
                <a:schemeClr val="dk1"/>
              </a:solidFill>
            </a:endParaRPr>
          </a:p>
          <a:p>
            <a:pPr indent="-360000" lvl="0" marL="360000" rtl="0" algn="l">
              <a:lnSpc>
                <a:spcPct val="100000"/>
              </a:lnSpc>
              <a:spcBef>
                <a:spcPts val="1000"/>
              </a:spcBef>
              <a:spcAft>
                <a:spcPts val="0"/>
              </a:spcAft>
              <a:buSzPts val="1100"/>
              <a:buNone/>
            </a:pPr>
            <a:r>
              <a:rPr lang="id" sz="1400">
                <a:solidFill>
                  <a:schemeClr val="dk1"/>
                </a:solidFill>
              </a:rPr>
              <a:t>Devlin, J., Chang, M.-W., Lee, K., &amp; Toutanova, K. (2019). BERT: Pre-training of Deep Bidirectional Transformers for Language Understanding. arXiv:1810.04805 [cs]. </a:t>
            </a:r>
            <a:r>
              <a:rPr lang="id" sz="1400">
                <a:solidFill>
                  <a:schemeClr val="dk1"/>
                </a:solidFill>
                <a:uFill>
                  <a:noFill/>
                </a:uFill>
                <a:hlinkClick r:id="rId4">
                  <a:extLst>
                    <a:ext uri="{A12FA001-AC4F-418D-AE19-62706E023703}">
                      <ahyp:hlinkClr val="tx"/>
                    </a:ext>
                  </a:extLst>
                </a:hlinkClick>
              </a:rPr>
              <a:t>http://arxiv.org/abs/1810.04805</a:t>
            </a:r>
            <a:endParaRPr sz="1400">
              <a:solidFill>
                <a:schemeClr val="dk1"/>
              </a:solidFill>
            </a:endParaRPr>
          </a:p>
          <a:p>
            <a:pPr indent="-360000" lvl="0" marL="360000" rtl="0" algn="l">
              <a:lnSpc>
                <a:spcPct val="100000"/>
              </a:lnSpc>
              <a:spcBef>
                <a:spcPts val="1000"/>
              </a:spcBef>
              <a:spcAft>
                <a:spcPts val="0"/>
              </a:spcAft>
              <a:buClr>
                <a:schemeClr val="dk1"/>
              </a:buClr>
              <a:buSzPts val="1100"/>
              <a:buFont typeface="Arial"/>
              <a:buNone/>
            </a:pPr>
            <a:r>
              <a:rPr lang="id" sz="1400">
                <a:solidFill>
                  <a:schemeClr val="dk1"/>
                </a:solidFill>
              </a:rPr>
              <a:t>Batra, H., Narinder, S. P., Sonbhadra, S. K., &amp; Agarwal, S. (2021). BERT-based sentiment analysis: A software engineering perspective. Ithaca: Cornell University Library, arXiv.org. doi:</a:t>
            </a:r>
            <a:r>
              <a:rPr lang="id" sz="1400">
                <a:solidFill>
                  <a:schemeClr val="dk1"/>
                </a:solidFill>
                <a:uFill>
                  <a:noFill/>
                </a:uFill>
                <a:hlinkClick r:id="rId5">
                  <a:extLst>
                    <a:ext uri="{A12FA001-AC4F-418D-AE19-62706E023703}">
                      <ahyp:hlinkClr val="tx"/>
                    </a:ext>
                  </a:extLst>
                </a:hlinkClick>
              </a:rPr>
              <a:t>https://doi.org/10.1007/978-3-030-86472-9_</a:t>
            </a:r>
            <a:endParaRPr sz="1400">
              <a:solidFill>
                <a:schemeClr val="dk1"/>
              </a:solidFill>
            </a:endParaRPr>
          </a:p>
          <a:p>
            <a:pPr indent="-360000" lvl="0" marL="360000" rtl="0" algn="just">
              <a:lnSpc>
                <a:spcPct val="100000"/>
              </a:lnSpc>
              <a:spcBef>
                <a:spcPts val="0"/>
              </a:spcBef>
              <a:spcAft>
                <a:spcPts val="0"/>
              </a:spcAft>
              <a:buSzPts val="1100"/>
              <a:buNone/>
            </a:pPr>
            <a:r>
              <a:t/>
            </a:r>
            <a:endParaRPr sz="14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
        <p:nvSpPr>
          <p:cNvPr id="485" name="Google Shape;48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3"/>
          <p:cNvSpPr txBox="1"/>
          <p:nvPr>
            <p:ph type="title"/>
          </p:nvPr>
        </p:nvSpPr>
        <p:spPr>
          <a:xfrm>
            <a:off x="61791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Latar </a:t>
            </a:r>
            <a:r>
              <a:rPr b="1" lang="id">
                <a:solidFill>
                  <a:srgbClr val="674EA7"/>
                </a:solidFill>
              </a:rPr>
              <a:t>Belakang</a:t>
            </a:r>
            <a:endParaRPr b="1">
              <a:solidFill>
                <a:srgbClr val="674EA7"/>
              </a:solidFill>
            </a:endParaRPr>
          </a:p>
        </p:txBody>
      </p:sp>
      <p:sp>
        <p:nvSpPr>
          <p:cNvPr id="98" name="Google Shape;98;p3"/>
          <p:cNvSpPr txBox="1"/>
          <p:nvPr>
            <p:ph idx="1" type="body"/>
          </p:nvPr>
        </p:nvSpPr>
        <p:spPr>
          <a:xfrm>
            <a:off x="4228575" y="2853975"/>
            <a:ext cx="3352500" cy="120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Clr>
                <a:schemeClr val="dk1"/>
              </a:buClr>
              <a:buSzPts val="935"/>
              <a:buFont typeface="Arial"/>
              <a:buNone/>
            </a:pPr>
            <a:r>
              <a:rPr lang="id" sz="1620">
                <a:solidFill>
                  <a:schemeClr val="dk1"/>
                </a:solidFill>
              </a:rPr>
              <a:t>Mendeteksi </a:t>
            </a:r>
            <a:r>
              <a:rPr b="1" lang="id" sz="1620">
                <a:solidFill>
                  <a:schemeClr val="dk1"/>
                </a:solidFill>
              </a:rPr>
              <a:t>sentimen </a:t>
            </a:r>
            <a:r>
              <a:rPr lang="id" sz="1620">
                <a:solidFill>
                  <a:schemeClr val="dk1"/>
                </a:solidFill>
              </a:rPr>
              <a:t>dan </a:t>
            </a:r>
            <a:r>
              <a:rPr b="1" i="1" lang="id" sz="1620">
                <a:solidFill>
                  <a:schemeClr val="dk1"/>
                </a:solidFill>
              </a:rPr>
              <a:t>hate speech</a:t>
            </a:r>
            <a:r>
              <a:rPr lang="id" sz="1620">
                <a:solidFill>
                  <a:schemeClr val="dk1"/>
                </a:solidFill>
              </a:rPr>
              <a:t> dari opini masyarakat</a:t>
            </a:r>
            <a:endParaRPr sz="1620"/>
          </a:p>
        </p:txBody>
      </p:sp>
      <p:sp>
        <p:nvSpPr>
          <p:cNvPr id="99" name="Google Shape;99;p3"/>
          <p:cNvSpPr txBox="1"/>
          <p:nvPr/>
        </p:nvSpPr>
        <p:spPr>
          <a:xfrm>
            <a:off x="154750" y="1085150"/>
            <a:ext cx="2613300" cy="71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2200"/>
              <a:buFont typeface="Arial"/>
              <a:buNone/>
            </a:pPr>
            <a:r>
              <a:rPr lang="id" sz="1600">
                <a:solidFill>
                  <a:schemeClr val="dk1"/>
                </a:solidFill>
              </a:rPr>
              <a:t>Kecepatan perkembangan industri digital</a:t>
            </a:r>
            <a:endParaRPr i="0" sz="1600" u="none" cap="none" strike="noStrike">
              <a:solidFill>
                <a:srgbClr val="000000"/>
              </a:solidFill>
            </a:endParaRPr>
          </a:p>
        </p:txBody>
      </p:sp>
      <p:sp>
        <p:nvSpPr>
          <p:cNvPr id="100" name="Google Shape;100;p3"/>
          <p:cNvSpPr txBox="1"/>
          <p:nvPr/>
        </p:nvSpPr>
        <p:spPr>
          <a:xfrm>
            <a:off x="2986225" y="1110500"/>
            <a:ext cx="27039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Clr>
                <a:srgbClr val="000000"/>
              </a:buClr>
              <a:buSzPts val="1600"/>
              <a:buFont typeface="Arial"/>
              <a:buNone/>
            </a:pPr>
            <a:r>
              <a:rPr lang="id" sz="1600">
                <a:solidFill>
                  <a:schemeClr val="dk1"/>
                </a:solidFill>
              </a:rPr>
              <a:t>Pentingnya keamanan siber</a:t>
            </a:r>
            <a:endParaRPr b="0" i="0" sz="1600" u="none" cap="none" strike="noStrike">
              <a:solidFill>
                <a:srgbClr val="000000"/>
              </a:solidFill>
              <a:latin typeface="Arial"/>
              <a:ea typeface="Arial"/>
              <a:cs typeface="Arial"/>
              <a:sym typeface="Arial"/>
            </a:endParaRPr>
          </a:p>
        </p:txBody>
      </p:sp>
      <p:sp>
        <p:nvSpPr>
          <p:cNvPr id="101" name="Google Shape;101;p3"/>
          <p:cNvSpPr txBox="1"/>
          <p:nvPr/>
        </p:nvSpPr>
        <p:spPr>
          <a:xfrm>
            <a:off x="5755925" y="1110500"/>
            <a:ext cx="3091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Clr>
                <a:srgbClr val="000000"/>
              </a:buClr>
              <a:buSzPts val="1600"/>
              <a:buFont typeface="Arial"/>
              <a:buNone/>
            </a:pPr>
            <a:r>
              <a:rPr lang="id" sz="1600">
                <a:solidFill>
                  <a:schemeClr val="dk1"/>
                </a:solidFill>
              </a:rPr>
              <a:t>Serangan siber oleh </a:t>
            </a:r>
            <a:r>
              <a:rPr b="1" lang="id" sz="1600">
                <a:solidFill>
                  <a:schemeClr val="dk1"/>
                </a:solidFill>
              </a:rPr>
              <a:t>“Bjorka”</a:t>
            </a:r>
            <a:endParaRPr b="1" i="0" sz="1600" u="none" cap="none" strike="noStrike">
              <a:solidFill>
                <a:srgbClr val="000000"/>
              </a:solidFill>
              <a:latin typeface="Arial"/>
              <a:ea typeface="Arial"/>
              <a:cs typeface="Arial"/>
              <a:sym typeface="Arial"/>
            </a:endParaRPr>
          </a:p>
        </p:txBody>
      </p:sp>
      <p:sp>
        <p:nvSpPr>
          <p:cNvPr id="102" name="Google Shape;102;p3"/>
          <p:cNvSpPr txBox="1"/>
          <p:nvPr/>
        </p:nvSpPr>
        <p:spPr>
          <a:xfrm>
            <a:off x="1179375" y="2952200"/>
            <a:ext cx="2960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Clr>
                <a:srgbClr val="000000"/>
              </a:buClr>
              <a:buSzPts val="1600"/>
              <a:buFont typeface="Arial"/>
              <a:buNone/>
            </a:pPr>
            <a:r>
              <a:rPr b="1" lang="id" sz="1600">
                <a:solidFill>
                  <a:schemeClr val="dk1"/>
                </a:solidFill>
              </a:rPr>
              <a:t>1.2 juta</a:t>
            </a:r>
            <a:r>
              <a:rPr lang="id" sz="1600">
                <a:solidFill>
                  <a:schemeClr val="dk1"/>
                </a:solidFill>
              </a:rPr>
              <a:t> cuitan dalam satu hari</a:t>
            </a:r>
            <a:endParaRPr b="1" i="0" sz="1600" u="none" cap="none" strike="noStrike">
              <a:solidFill>
                <a:srgbClr val="000000"/>
              </a:solidFill>
              <a:latin typeface="Arial"/>
              <a:ea typeface="Arial"/>
              <a:cs typeface="Arial"/>
              <a:sym typeface="Arial"/>
            </a:endParaRPr>
          </a:p>
        </p:txBody>
      </p:sp>
      <p:cxnSp>
        <p:nvCxnSpPr>
          <p:cNvPr id="103" name="Google Shape;103;p3"/>
          <p:cNvCxnSpPr/>
          <p:nvPr/>
        </p:nvCxnSpPr>
        <p:spPr>
          <a:xfrm>
            <a:off x="2844225" y="1239488"/>
            <a:ext cx="0" cy="1382400"/>
          </a:xfrm>
          <a:prstGeom prst="straightConnector1">
            <a:avLst/>
          </a:prstGeom>
          <a:noFill/>
          <a:ln cap="flat" cmpd="sng" w="9525">
            <a:solidFill>
              <a:schemeClr val="dk2"/>
            </a:solidFill>
            <a:prstDash val="solid"/>
            <a:round/>
            <a:headEnd len="sm" w="sm" type="none"/>
            <a:tailEnd len="sm" w="sm" type="none"/>
          </a:ln>
        </p:spPr>
      </p:cxnSp>
      <p:cxnSp>
        <p:nvCxnSpPr>
          <p:cNvPr id="104" name="Google Shape;104;p3"/>
          <p:cNvCxnSpPr/>
          <p:nvPr/>
        </p:nvCxnSpPr>
        <p:spPr>
          <a:xfrm>
            <a:off x="5832150" y="1288238"/>
            <a:ext cx="0" cy="1382400"/>
          </a:xfrm>
          <a:prstGeom prst="straightConnector1">
            <a:avLst/>
          </a:prstGeom>
          <a:noFill/>
          <a:ln cap="flat" cmpd="sng" w="9525">
            <a:solidFill>
              <a:schemeClr val="dk2"/>
            </a:solidFill>
            <a:prstDash val="solid"/>
            <a:round/>
            <a:headEnd len="sm" w="sm" type="none"/>
            <a:tailEnd len="sm" w="sm" type="none"/>
          </a:ln>
        </p:spPr>
      </p:cxnSp>
      <p:cxnSp>
        <p:nvCxnSpPr>
          <p:cNvPr id="105" name="Google Shape;105;p3"/>
          <p:cNvCxnSpPr/>
          <p:nvPr/>
        </p:nvCxnSpPr>
        <p:spPr>
          <a:xfrm>
            <a:off x="4232000" y="2952188"/>
            <a:ext cx="3600" cy="1611300"/>
          </a:xfrm>
          <a:prstGeom prst="straightConnector1">
            <a:avLst/>
          </a:prstGeom>
          <a:noFill/>
          <a:ln cap="flat" cmpd="sng" w="9525">
            <a:solidFill>
              <a:schemeClr val="dk2"/>
            </a:solidFill>
            <a:prstDash val="solid"/>
            <a:round/>
            <a:headEnd len="sm" w="sm" type="none"/>
            <a:tailEnd len="sm" w="sm" type="none"/>
          </a:ln>
        </p:spPr>
      </p:cxnSp>
      <p:pic>
        <p:nvPicPr>
          <p:cNvPr id="106" name="Google Shape;106;p3"/>
          <p:cNvPicPr preferRelativeResize="0"/>
          <p:nvPr/>
        </p:nvPicPr>
        <p:blipFill>
          <a:blip r:embed="rId4">
            <a:alphaModFix/>
          </a:blip>
          <a:stretch>
            <a:fillRect/>
          </a:stretch>
        </p:blipFill>
        <p:spPr>
          <a:xfrm>
            <a:off x="6414450" y="1687975"/>
            <a:ext cx="1774160" cy="997500"/>
          </a:xfrm>
          <a:prstGeom prst="rect">
            <a:avLst/>
          </a:prstGeom>
          <a:noFill/>
          <a:ln>
            <a:noFill/>
          </a:ln>
        </p:spPr>
      </p:pic>
      <p:pic>
        <p:nvPicPr>
          <p:cNvPr id="107" name="Google Shape;107;p3"/>
          <p:cNvPicPr preferRelativeResize="0"/>
          <p:nvPr/>
        </p:nvPicPr>
        <p:blipFill rotWithShape="1">
          <a:blip r:embed="rId5">
            <a:alphaModFix/>
          </a:blip>
          <a:srcRect b="13968" l="0" r="0" t="20268"/>
          <a:stretch/>
        </p:blipFill>
        <p:spPr>
          <a:xfrm>
            <a:off x="3314163" y="1754575"/>
            <a:ext cx="1971850" cy="864287"/>
          </a:xfrm>
          <a:prstGeom prst="rect">
            <a:avLst/>
          </a:prstGeom>
          <a:noFill/>
          <a:ln>
            <a:noFill/>
          </a:ln>
        </p:spPr>
      </p:pic>
      <p:pic>
        <p:nvPicPr>
          <p:cNvPr id="108" name="Google Shape;108;p3"/>
          <p:cNvPicPr preferRelativeResize="0"/>
          <p:nvPr/>
        </p:nvPicPr>
        <p:blipFill>
          <a:blip r:embed="rId6">
            <a:alphaModFix/>
          </a:blip>
          <a:stretch>
            <a:fillRect/>
          </a:stretch>
        </p:blipFill>
        <p:spPr>
          <a:xfrm>
            <a:off x="1836594" y="3510050"/>
            <a:ext cx="1789056" cy="938600"/>
          </a:xfrm>
          <a:prstGeom prst="rect">
            <a:avLst/>
          </a:prstGeom>
          <a:noFill/>
          <a:ln>
            <a:noFill/>
          </a:ln>
        </p:spPr>
      </p:pic>
      <p:pic>
        <p:nvPicPr>
          <p:cNvPr id="109" name="Google Shape;109;p3"/>
          <p:cNvPicPr preferRelativeResize="0"/>
          <p:nvPr/>
        </p:nvPicPr>
        <p:blipFill>
          <a:blip r:embed="rId7">
            <a:alphaModFix/>
          </a:blip>
          <a:stretch>
            <a:fillRect/>
          </a:stretch>
        </p:blipFill>
        <p:spPr>
          <a:xfrm>
            <a:off x="478625" y="1717425"/>
            <a:ext cx="1971850" cy="938598"/>
          </a:xfrm>
          <a:prstGeom prst="rect">
            <a:avLst/>
          </a:prstGeom>
          <a:noFill/>
          <a:ln>
            <a:noFill/>
          </a:ln>
        </p:spPr>
      </p:pic>
      <p:pic>
        <p:nvPicPr>
          <p:cNvPr id="110" name="Google Shape;110;p3"/>
          <p:cNvPicPr preferRelativeResize="0"/>
          <p:nvPr/>
        </p:nvPicPr>
        <p:blipFill>
          <a:blip r:embed="rId8">
            <a:alphaModFix/>
          </a:blip>
          <a:stretch>
            <a:fillRect/>
          </a:stretch>
        </p:blipFill>
        <p:spPr>
          <a:xfrm>
            <a:off x="4910988" y="3510050"/>
            <a:ext cx="1987673" cy="938601"/>
          </a:xfrm>
          <a:prstGeom prst="rect">
            <a:avLst/>
          </a:prstGeom>
          <a:noFill/>
          <a:ln>
            <a:noFill/>
          </a:ln>
        </p:spPr>
      </p:pic>
      <p:sp>
        <p:nvSpPr>
          <p:cNvPr id="111" name="Google Shape;111;p3"/>
          <p:cNvSpPr txBox="1"/>
          <p:nvPr>
            <p:ph idx="12" type="sldNum"/>
          </p:nvPr>
        </p:nvSpPr>
        <p:spPr>
          <a:xfrm>
            <a:off x="154750" y="4563500"/>
            <a:ext cx="543000" cy="4311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g1a495d32c61_0_9"/>
          <p:cNvSpPr txBox="1"/>
          <p:nvPr>
            <p:ph type="title"/>
          </p:nvPr>
        </p:nvSpPr>
        <p:spPr>
          <a:xfrm>
            <a:off x="5188500" y="275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Tujuan </a:t>
            </a:r>
            <a:r>
              <a:rPr b="1" lang="id">
                <a:solidFill>
                  <a:srgbClr val="674EA7"/>
                </a:solidFill>
              </a:rPr>
              <a:t>Penelitian</a:t>
            </a:r>
            <a:endParaRPr b="1">
              <a:solidFill>
                <a:srgbClr val="674EA7"/>
              </a:solidFill>
            </a:endParaRPr>
          </a:p>
        </p:txBody>
      </p:sp>
      <p:sp>
        <p:nvSpPr>
          <p:cNvPr id="117" name="Google Shape;117;g1a495d32c61_0_9"/>
          <p:cNvSpPr/>
          <p:nvPr/>
        </p:nvSpPr>
        <p:spPr>
          <a:xfrm>
            <a:off x="743575" y="1552213"/>
            <a:ext cx="728700" cy="72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1</a:t>
            </a:r>
            <a:endParaRPr b="1" i="0" sz="2000" u="none" cap="none" strike="noStrike">
              <a:solidFill>
                <a:srgbClr val="000000"/>
              </a:solidFill>
              <a:latin typeface="Arial"/>
              <a:ea typeface="Arial"/>
              <a:cs typeface="Arial"/>
              <a:sym typeface="Arial"/>
            </a:endParaRPr>
          </a:p>
        </p:txBody>
      </p:sp>
      <p:sp>
        <p:nvSpPr>
          <p:cNvPr id="118" name="Google Shape;118;g1a495d32c61_0_9"/>
          <p:cNvSpPr/>
          <p:nvPr/>
        </p:nvSpPr>
        <p:spPr>
          <a:xfrm>
            <a:off x="743575" y="2765213"/>
            <a:ext cx="728700" cy="72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2</a:t>
            </a:r>
            <a:endParaRPr b="1" i="0" sz="2000" u="none" cap="none" strike="noStrike">
              <a:solidFill>
                <a:srgbClr val="000000"/>
              </a:solidFill>
              <a:latin typeface="Arial"/>
              <a:ea typeface="Arial"/>
              <a:cs typeface="Arial"/>
              <a:sym typeface="Arial"/>
            </a:endParaRPr>
          </a:p>
        </p:txBody>
      </p:sp>
      <p:sp>
        <p:nvSpPr>
          <p:cNvPr id="119" name="Google Shape;119;g1a495d32c61_0_9"/>
          <p:cNvSpPr txBox="1"/>
          <p:nvPr/>
        </p:nvSpPr>
        <p:spPr>
          <a:xfrm>
            <a:off x="1931750" y="1578025"/>
            <a:ext cx="5449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Mengetahui </a:t>
            </a:r>
            <a:r>
              <a:rPr b="1" lang="id" sz="1600"/>
              <a:t>sentimen </a:t>
            </a:r>
            <a:r>
              <a:rPr lang="id" sz="1600"/>
              <a:t>dan </a:t>
            </a:r>
            <a:r>
              <a:rPr b="1" i="1" lang="id" sz="1600"/>
              <a:t>hate speech</a:t>
            </a:r>
            <a:r>
              <a:rPr lang="id" sz="1600"/>
              <a:t> yang timbul pada masyarakat Indonesia terhadap </a:t>
            </a:r>
            <a:r>
              <a:rPr b="1" lang="id" sz="1600"/>
              <a:t>Bjorka </a:t>
            </a:r>
            <a:r>
              <a:rPr lang="id" sz="1600"/>
              <a:t>dan </a:t>
            </a:r>
            <a:r>
              <a:rPr b="1" lang="id" sz="1600"/>
              <a:t>pemerintah</a:t>
            </a:r>
            <a:r>
              <a:rPr lang="id" sz="1600"/>
              <a:t>.</a:t>
            </a:r>
            <a:endParaRPr b="0" i="0" sz="1600" u="none" cap="none" strike="noStrike">
              <a:solidFill>
                <a:srgbClr val="20124D"/>
              </a:solidFill>
              <a:latin typeface="Arial"/>
              <a:ea typeface="Arial"/>
              <a:cs typeface="Arial"/>
              <a:sym typeface="Arial"/>
            </a:endParaRPr>
          </a:p>
        </p:txBody>
      </p:sp>
      <p:sp>
        <p:nvSpPr>
          <p:cNvPr id="120" name="Google Shape;120;g1a495d32c61_0_9"/>
          <p:cNvSpPr txBox="1"/>
          <p:nvPr/>
        </p:nvSpPr>
        <p:spPr>
          <a:xfrm>
            <a:off x="1931750" y="2667875"/>
            <a:ext cx="5449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Membuka jalan bagi penelitian selanjutnya yang terkait dengan deteksi </a:t>
            </a:r>
            <a:r>
              <a:rPr b="1" lang="id" sz="1600"/>
              <a:t>sentimen </a:t>
            </a:r>
            <a:r>
              <a:rPr lang="id" sz="1600"/>
              <a:t>terhadap kasus </a:t>
            </a:r>
            <a:r>
              <a:rPr b="1" lang="id" sz="1600"/>
              <a:t>keamanan</a:t>
            </a:r>
            <a:r>
              <a:rPr lang="id" sz="1600"/>
              <a:t> data.</a:t>
            </a:r>
            <a:endParaRPr b="1" i="0" sz="1600" u="none" cap="none" strike="noStrike">
              <a:solidFill>
                <a:srgbClr val="20124D"/>
              </a:solidFill>
              <a:latin typeface="Arial"/>
              <a:ea typeface="Arial"/>
              <a:cs typeface="Arial"/>
              <a:sym typeface="Arial"/>
            </a:endParaRPr>
          </a:p>
        </p:txBody>
      </p:sp>
      <p:sp>
        <p:nvSpPr>
          <p:cNvPr id="121" name="Google Shape;121;g1a495d32c61_0_9"/>
          <p:cNvSpPr txBox="1"/>
          <p:nvPr>
            <p:ph idx="12" type="sldNum"/>
          </p:nvPr>
        </p:nvSpPr>
        <p:spPr>
          <a:xfrm>
            <a:off x="194883" y="4537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g1a4eec0b5a2_1_0"/>
          <p:cNvSpPr txBox="1"/>
          <p:nvPr>
            <p:ph type="title"/>
          </p:nvPr>
        </p:nvSpPr>
        <p:spPr>
          <a:xfrm>
            <a:off x="3054900" y="1988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Manfaat </a:t>
            </a:r>
            <a:r>
              <a:rPr b="1" lang="id">
                <a:solidFill>
                  <a:srgbClr val="674EA7"/>
                </a:solidFill>
              </a:rPr>
              <a:t>Penelitian</a:t>
            </a:r>
            <a:endParaRPr b="1">
              <a:solidFill>
                <a:srgbClr val="674EA7"/>
              </a:solidFill>
            </a:endParaRPr>
          </a:p>
        </p:txBody>
      </p:sp>
      <p:sp>
        <p:nvSpPr>
          <p:cNvPr id="127" name="Google Shape;127;g1a4eec0b5a2_1_0"/>
          <p:cNvSpPr/>
          <p:nvPr/>
        </p:nvSpPr>
        <p:spPr>
          <a:xfrm>
            <a:off x="743575" y="1283463"/>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1</a:t>
            </a:r>
            <a:endParaRPr b="1" i="0" sz="2000" u="none" cap="none" strike="noStrike">
              <a:solidFill>
                <a:srgbClr val="000000"/>
              </a:solidFill>
              <a:latin typeface="Arial"/>
              <a:ea typeface="Arial"/>
              <a:cs typeface="Arial"/>
              <a:sym typeface="Arial"/>
            </a:endParaRPr>
          </a:p>
        </p:txBody>
      </p:sp>
      <p:sp>
        <p:nvSpPr>
          <p:cNvPr id="128" name="Google Shape;128;g1a4eec0b5a2_1_0"/>
          <p:cNvSpPr txBox="1"/>
          <p:nvPr/>
        </p:nvSpPr>
        <p:spPr>
          <a:xfrm>
            <a:off x="1931750" y="1284663"/>
            <a:ext cx="6782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Pemerintah</a:t>
            </a:r>
            <a:r>
              <a:rPr b="1" lang="id" sz="1600"/>
              <a:t> tidak abai</a:t>
            </a:r>
            <a:r>
              <a:rPr lang="id" sz="1600"/>
              <a:t> dengan isu-isu yang berpotensi menimbulkan </a:t>
            </a:r>
            <a:r>
              <a:rPr b="1" lang="id" sz="1600"/>
              <a:t>kegaduhan</a:t>
            </a:r>
            <a:r>
              <a:rPr lang="id" sz="1600"/>
              <a:t>.</a:t>
            </a:r>
            <a:endParaRPr b="0" i="0" sz="1600" u="none" cap="none" strike="noStrike">
              <a:solidFill>
                <a:srgbClr val="000000"/>
              </a:solidFill>
              <a:latin typeface="Arial"/>
              <a:ea typeface="Arial"/>
              <a:cs typeface="Arial"/>
              <a:sym typeface="Arial"/>
            </a:endParaRPr>
          </a:p>
        </p:txBody>
      </p:sp>
      <p:sp>
        <p:nvSpPr>
          <p:cNvPr id="129" name="Google Shape;129;g1a4eec0b5a2_1_0"/>
          <p:cNvSpPr/>
          <p:nvPr/>
        </p:nvSpPr>
        <p:spPr>
          <a:xfrm>
            <a:off x="743575" y="2238135"/>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id" sz="2000"/>
              <a:t>2</a:t>
            </a:r>
            <a:endParaRPr b="1" i="0" sz="2000" u="none" cap="none" strike="noStrike">
              <a:solidFill>
                <a:srgbClr val="000000"/>
              </a:solidFill>
              <a:latin typeface="Arial"/>
              <a:ea typeface="Arial"/>
              <a:cs typeface="Arial"/>
              <a:sym typeface="Arial"/>
            </a:endParaRPr>
          </a:p>
        </p:txBody>
      </p:sp>
      <p:sp>
        <p:nvSpPr>
          <p:cNvPr id="130" name="Google Shape;130;g1a4eec0b5a2_1_0"/>
          <p:cNvSpPr/>
          <p:nvPr/>
        </p:nvSpPr>
        <p:spPr>
          <a:xfrm>
            <a:off x="743575" y="3613724"/>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3</a:t>
            </a:r>
            <a:endParaRPr b="1" i="0" sz="2000" u="none" cap="none" strike="noStrike">
              <a:solidFill>
                <a:srgbClr val="000000"/>
              </a:solidFill>
              <a:latin typeface="Arial"/>
              <a:ea typeface="Arial"/>
              <a:cs typeface="Arial"/>
              <a:sym typeface="Arial"/>
            </a:endParaRPr>
          </a:p>
        </p:txBody>
      </p:sp>
      <p:sp>
        <p:nvSpPr>
          <p:cNvPr id="131" name="Google Shape;131;g1a4eec0b5a2_1_0"/>
          <p:cNvSpPr txBox="1"/>
          <p:nvPr/>
        </p:nvSpPr>
        <p:spPr>
          <a:xfrm>
            <a:off x="1931750" y="2239338"/>
            <a:ext cx="6782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Memberikan timbal balik berupa pengetahuan kepada pemerintah terkait pengambilan </a:t>
            </a:r>
            <a:r>
              <a:rPr b="1" lang="id" sz="1600"/>
              <a:t>keputusan </a:t>
            </a:r>
            <a:r>
              <a:rPr lang="id" sz="1600"/>
              <a:t>atau </a:t>
            </a:r>
            <a:r>
              <a:rPr b="1" lang="id" sz="1600"/>
              <a:t>kebijakan</a:t>
            </a:r>
            <a:r>
              <a:rPr lang="id" sz="1600"/>
              <a:t>.</a:t>
            </a:r>
            <a:endParaRPr b="1" i="0" sz="1600" u="none" cap="none" strike="noStrike">
              <a:solidFill>
                <a:srgbClr val="20124D"/>
              </a:solidFill>
              <a:latin typeface="Arial"/>
              <a:ea typeface="Arial"/>
              <a:cs typeface="Arial"/>
              <a:sym typeface="Arial"/>
            </a:endParaRPr>
          </a:p>
        </p:txBody>
      </p:sp>
      <p:sp>
        <p:nvSpPr>
          <p:cNvPr id="132" name="Google Shape;132;g1a4eec0b5a2_1_0"/>
          <p:cNvSpPr txBox="1"/>
          <p:nvPr/>
        </p:nvSpPr>
        <p:spPr>
          <a:xfrm>
            <a:off x="743575" y="7715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2200">
                <a:solidFill>
                  <a:srgbClr val="666666"/>
                </a:solidFill>
              </a:rPr>
              <a:t>Manfaat Praktis</a:t>
            </a:r>
            <a:endParaRPr b="1" sz="2200">
              <a:solidFill>
                <a:srgbClr val="666666"/>
              </a:solidFill>
            </a:endParaRPr>
          </a:p>
        </p:txBody>
      </p:sp>
      <p:sp>
        <p:nvSpPr>
          <p:cNvPr id="133" name="Google Shape;133;g1a4eec0b5a2_1_0"/>
          <p:cNvSpPr txBox="1"/>
          <p:nvPr/>
        </p:nvSpPr>
        <p:spPr>
          <a:xfrm>
            <a:off x="743575" y="3004063"/>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2200">
                <a:solidFill>
                  <a:srgbClr val="666666"/>
                </a:solidFill>
              </a:rPr>
              <a:t>Manfaat Akademis</a:t>
            </a:r>
            <a:endParaRPr b="1" sz="2200">
              <a:solidFill>
                <a:srgbClr val="666666"/>
              </a:solidFill>
            </a:endParaRPr>
          </a:p>
        </p:txBody>
      </p:sp>
      <p:sp>
        <p:nvSpPr>
          <p:cNvPr id="134" name="Google Shape;134;g1a4eec0b5a2_1_0"/>
          <p:cNvSpPr txBox="1"/>
          <p:nvPr/>
        </p:nvSpPr>
        <p:spPr>
          <a:xfrm>
            <a:off x="1908200" y="3614913"/>
            <a:ext cx="6829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Model ini dapat digunakan kembali untuk menyelesaikan permasalahan </a:t>
            </a:r>
            <a:r>
              <a:rPr b="1" lang="id" sz="1600"/>
              <a:t>sentimen analisis </a:t>
            </a:r>
            <a:r>
              <a:rPr lang="id" sz="1600"/>
              <a:t>kedepannya yang serupa dengan kasus </a:t>
            </a:r>
            <a:r>
              <a:rPr b="1" lang="id" sz="1600"/>
              <a:t>Bjorka</a:t>
            </a:r>
            <a:r>
              <a:rPr lang="id" sz="1600"/>
              <a:t>. </a:t>
            </a:r>
            <a:endParaRPr b="0" i="0" sz="1600" u="none" cap="none" strike="noStrike">
              <a:solidFill>
                <a:srgbClr val="000000"/>
              </a:solidFill>
              <a:latin typeface="Arial"/>
              <a:ea typeface="Arial"/>
              <a:cs typeface="Arial"/>
              <a:sym typeface="Arial"/>
            </a:endParaRPr>
          </a:p>
        </p:txBody>
      </p:sp>
      <p:sp>
        <p:nvSpPr>
          <p:cNvPr id="135" name="Google Shape;135;g1a4eec0b5a2_1_0"/>
          <p:cNvSpPr txBox="1"/>
          <p:nvPr>
            <p:ph idx="12" type="sldNum"/>
          </p:nvPr>
        </p:nvSpPr>
        <p:spPr>
          <a:xfrm>
            <a:off x="194883" y="45683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g1a47f5f613c_0_21"/>
          <p:cNvSpPr txBox="1"/>
          <p:nvPr>
            <p:ph type="title"/>
          </p:nvPr>
        </p:nvSpPr>
        <p:spPr>
          <a:xfrm>
            <a:off x="3054900" y="1988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Manfaat</a:t>
            </a:r>
            <a:r>
              <a:rPr b="1" lang="id"/>
              <a:t> </a:t>
            </a:r>
            <a:r>
              <a:rPr b="1" lang="id">
                <a:solidFill>
                  <a:srgbClr val="674EA7"/>
                </a:solidFill>
              </a:rPr>
              <a:t>Penelitian</a:t>
            </a:r>
            <a:endParaRPr b="1">
              <a:solidFill>
                <a:srgbClr val="674EA7"/>
              </a:solidFill>
            </a:endParaRPr>
          </a:p>
        </p:txBody>
      </p:sp>
      <p:sp>
        <p:nvSpPr>
          <p:cNvPr id="141" name="Google Shape;141;g1a47f5f613c_0_21"/>
          <p:cNvSpPr/>
          <p:nvPr/>
        </p:nvSpPr>
        <p:spPr>
          <a:xfrm>
            <a:off x="743575" y="1734200"/>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1</a:t>
            </a:r>
            <a:endParaRPr b="1" i="0" sz="2000" u="none" cap="none" strike="noStrike">
              <a:solidFill>
                <a:srgbClr val="000000"/>
              </a:solidFill>
              <a:latin typeface="Arial"/>
              <a:ea typeface="Arial"/>
              <a:cs typeface="Arial"/>
              <a:sym typeface="Arial"/>
            </a:endParaRPr>
          </a:p>
        </p:txBody>
      </p:sp>
      <p:sp>
        <p:nvSpPr>
          <p:cNvPr id="142" name="Google Shape;142;g1a47f5f613c_0_21"/>
          <p:cNvSpPr txBox="1"/>
          <p:nvPr/>
        </p:nvSpPr>
        <p:spPr>
          <a:xfrm>
            <a:off x="1931750" y="1735400"/>
            <a:ext cx="6782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Pemerintah</a:t>
            </a:r>
            <a:r>
              <a:rPr b="1" lang="id" sz="1600"/>
              <a:t> tidak abai</a:t>
            </a:r>
            <a:r>
              <a:rPr lang="id" sz="1600"/>
              <a:t> dengan isu-isu yang berpotensi menimbulkan </a:t>
            </a:r>
            <a:r>
              <a:rPr b="1" lang="id" sz="1600"/>
              <a:t>kegaduhan</a:t>
            </a:r>
            <a:r>
              <a:rPr lang="id" sz="1600"/>
              <a:t>.</a:t>
            </a:r>
            <a:endParaRPr b="0" i="0" sz="1600" u="none" cap="none" strike="noStrike">
              <a:solidFill>
                <a:srgbClr val="000000"/>
              </a:solidFill>
              <a:latin typeface="Arial"/>
              <a:ea typeface="Arial"/>
              <a:cs typeface="Arial"/>
              <a:sym typeface="Arial"/>
            </a:endParaRPr>
          </a:p>
        </p:txBody>
      </p:sp>
      <p:sp>
        <p:nvSpPr>
          <p:cNvPr id="143" name="Google Shape;143;g1a47f5f613c_0_21"/>
          <p:cNvSpPr/>
          <p:nvPr/>
        </p:nvSpPr>
        <p:spPr>
          <a:xfrm>
            <a:off x="743575" y="2688872"/>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2</a:t>
            </a:r>
            <a:endParaRPr b="1" i="0" sz="2000" u="none" cap="none" strike="noStrike">
              <a:solidFill>
                <a:srgbClr val="000000"/>
              </a:solidFill>
              <a:latin typeface="Arial"/>
              <a:ea typeface="Arial"/>
              <a:cs typeface="Arial"/>
              <a:sym typeface="Arial"/>
            </a:endParaRPr>
          </a:p>
        </p:txBody>
      </p:sp>
      <p:sp>
        <p:nvSpPr>
          <p:cNvPr id="144" name="Google Shape;144;g1a47f5f613c_0_21"/>
          <p:cNvSpPr txBox="1"/>
          <p:nvPr/>
        </p:nvSpPr>
        <p:spPr>
          <a:xfrm>
            <a:off x="1931750" y="2632575"/>
            <a:ext cx="6782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id" sz="1600"/>
              <a:t>Membuat pemerintah dan masyarakat lebih sadar akan </a:t>
            </a:r>
            <a:r>
              <a:rPr b="1" lang="id" sz="1600"/>
              <a:t>pentingnya keamanan data</a:t>
            </a:r>
            <a:r>
              <a:rPr lang="id" sz="1600"/>
              <a:t>.</a:t>
            </a:r>
            <a:endParaRPr sz="1600"/>
          </a:p>
        </p:txBody>
      </p:sp>
      <p:sp>
        <p:nvSpPr>
          <p:cNvPr id="145" name="Google Shape;145;g1a47f5f613c_0_21"/>
          <p:cNvSpPr/>
          <p:nvPr/>
        </p:nvSpPr>
        <p:spPr>
          <a:xfrm>
            <a:off x="743575" y="3628974"/>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3</a:t>
            </a:r>
            <a:endParaRPr b="1" i="0" sz="2000" u="none" cap="none" strike="noStrike">
              <a:solidFill>
                <a:srgbClr val="000000"/>
              </a:solidFill>
              <a:latin typeface="Arial"/>
              <a:ea typeface="Arial"/>
              <a:cs typeface="Arial"/>
              <a:sym typeface="Arial"/>
            </a:endParaRPr>
          </a:p>
        </p:txBody>
      </p:sp>
      <p:sp>
        <p:nvSpPr>
          <p:cNvPr id="146" name="Google Shape;146;g1a47f5f613c_0_21"/>
          <p:cNvSpPr txBox="1"/>
          <p:nvPr/>
        </p:nvSpPr>
        <p:spPr>
          <a:xfrm>
            <a:off x="1931750" y="3630175"/>
            <a:ext cx="6782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Memberikan timbal balik berupa pengetahuan kepada pemerintah terkait pengambilan </a:t>
            </a:r>
            <a:r>
              <a:rPr b="1" lang="id" sz="1600"/>
              <a:t>keputusan </a:t>
            </a:r>
            <a:r>
              <a:rPr lang="id" sz="1600"/>
              <a:t>atau </a:t>
            </a:r>
            <a:r>
              <a:rPr b="1" lang="id" sz="1600"/>
              <a:t>kebijakan</a:t>
            </a:r>
            <a:r>
              <a:rPr lang="id" sz="1600"/>
              <a:t>.</a:t>
            </a:r>
            <a:endParaRPr b="1" i="0" sz="1600" u="none" cap="none" strike="noStrike">
              <a:solidFill>
                <a:srgbClr val="20124D"/>
              </a:solidFill>
              <a:latin typeface="Arial"/>
              <a:ea typeface="Arial"/>
              <a:cs typeface="Arial"/>
              <a:sym typeface="Arial"/>
            </a:endParaRPr>
          </a:p>
        </p:txBody>
      </p:sp>
      <p:sp>
        <p:nvSpPr>
          <p:cNvPr id="147" name="Google Shape;147;g1a47f5f613c_0_21"/>
          <p:cNvSpPr txBox="1"/>
          <p:nvPr/>
        </p:nvSpPr>
        <p:spPr>
          <a:xfrm>
            <a:off x="743575" y="9921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2200">
                <a:solidFill>
                  <a:srgbClr val="666666"/>
                </a:solidFill>
              </a:rPr>
              <a:t>Manfaat Praktis</a:t>
            </a:r>
            <a:endParaRPr b="1" sz="2200">
              <a:solidFill>
                <a:srgbClr val="666666"/>
              </a:solidFill>
            </a:endParaRPr>
          </a:p>
        </p:txBody>
      </p:sp>
      <p:sp>
        <p:nvSpPr>
          <p:cNvPr id="148" name="Google Shape;148;g1a47f5f613c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g1a495d32c61_0_25"/>
          <p:cNvSpPr txBox="1"/>
          <p:nvPr>
            <p:ph type="title"/>
          </p:nvPr>
        </p:nvSpPr>
        <p:spPr>
          <a:xfrm>
            <a:off x="2902500" y="275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id"/>
              <a:t>Manfaat </a:t>
            </a:r>
            <a:r>
              <a:rPr b="1" lang="id">
                <a:solidFill>
                  <a:srgbClr val="674EA7"/>
                </a:solidFill>
              </a:rPr>
              <a:t>Penelitian</a:t>
            </a:r>
            <a:endParaRPr b="1">
              <a:solidFill>
                <a:srgbClr val="674EA7"/>
              </a:solidFill>
            </a:endParaRPr>
          </a:p>
        </p:txBody>
      </p:sp>
      <p:sp>
        <p:nvSpPr>
          <p:cNvPr id="154" name="Google Shape;154;g1a495d32c61_0_25"/>
          <p:cNvSpPr/>
          <p:nvPr/>
        </p:nvSpPr>
        <p:spPr>
          <a:xfrm>
            <a:off x="743575" y="1943413"/>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1</a:t>
            </a:r>
            <a:endParaRPr b="1" i="0" sz="2000" u="none" cap="none" strike="noStrike">
              <a:solidFill>
                <a:srgbClr val="000000"/>
              </a:solidFill>
              <a:latin typeface="Arial"/>
              <a:ea typeface="Arial"/>
              <a:cs typeface="Arial"/>
              <a:sym typeface="Arial"/>
            </a:endParaRPr>
          </a:p>
        </p:txBody>
      </p:sp>
      <p:sp>
        <p:nvSpPr>
          <p:cNvPr id="155" name="Google Shape;155;g1a495d32c61_0_25"/>
          <p:cNvSpPr txBox="1"/>
          <p:nvPr/>
        </p:nvSpPr>
        <p:spPr>
          <a:xfrm>
            <a:off x="1931750" y="1944613"/>
            <a:ext cx="6829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id" sz="1600"/>
              <a:t>Model ini dapat digunakan kembali untuk menyelesaikan permasalahan </a:t>
            </a:r>
            <a:r>
              <a:rPr b="1" lang="id" sz="1600"/>
              <a:t>sentimen analisis </a:t>
            </a:r>
            <a:r>
              <a:rPr lang="id" sz="1600"/>
              <a:t>kedepannya yang serupa dengan kasus </a:t>
            </a:r>
            <a:r>
              <a:rPr b="1" lang="id" sz="1600"/>
              <a:t>Bjorka</a:t>
            </a:r>
            <a:r>
              <a:rPr lang="id" sz="1600"/>
              <a:t>. </a:t>
            </a:r>
            <a:endParaRPr b="0" i="0" sz="1600" u="none" cap="none" strike="noStrike">
              <a:solidFill>
                <a:srgbClr val="000000"/>
              </a:solidFill>
              <a:latin typeface="Arial"/>
              <a:ea typeface="Arial"/>
              <a:cs typeface="Arial"/>
              <a:sym typeface="Arial"/>
            </a:endParaRPr>
          </a:p>
        </p:txBody>
      </p:sp>
      <p:sp>
        <p:nvSpPr>
          <p:cNvPr id="156" name="Google Shape;156;g1a495d32c61_0_25"/>
          <p:cNvSpPr/>
          <p:nvPr/>
        </p:nvSpPr>
        <p:spPr>
          <a:xfrm>
            <a:off x="743575" y="2898085"/>
            <a:ext cx="679500" cy="67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id" sz="2000" u="none" cap="none" strike="noStrike">
                <a:solidFill>
                  <a:srgbClr val="000000"/>
                </a:solidFill>
                <a:latin typeface="Arial"/>
                <a:ea typeface="Arial"/>
                <a:cs typeface="Arial"/>
                <a:sym typeface="Arial"/>
              </a:rPr>
              <a:t>2</a:t>
            </a:r>
            <a:endParaRPr b="1" i="0" sz="2000" u="none" cap="none" strike="noStrike">
              <a:solidFill>
                <a:srgbClr val="000000"/>
              </a:solidFill>
              <a:latin typeface="Arial"/>
              <a:ea typeface="Arial"/>
              <a:cs typeface="Arial"/>
              <a:sym typeface="Arial"/>
            </a:endParaRPr>
          </a:p>
        </p:txBody>
      </p:sp>
      <p:sp>
        <p:nvSpPr>
          <p:cNvPr id="157" name="Google Shape;157;g1a495d32c61_0_25"/>
          <p:cNvSpPr txBox="1"/>
          <p:nvPr/>
        </p:nvSpPr>
        <p:spPr>
          <a:xfrm>
            <a:off x="1931750" y="2899288"/>
            <a:ext cx="6829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id" sz="1600"/>
              <a:t>Model </a:t>
            </a:r>
            <a:r>
              <a:rPr lang="id" sz="1600"/>
              <a:t>dapat digunakan untuk menentukan </a:t>
            </a:r>
            <a:r>
              <a:rPr b="1" lang="id" sz="1600"/>
              <a:t>sentimen </a:t>
            </a:r>
            <a:r>
              <a:rPr lang="id" sz="1600"/>
              <a:t>dan </a:t>
            </a:r>
            <a:r>
              <a:rPr b="1" i="1" lang="id" sz="1600"/>
              <a:t>hate speech </a:t>
            </a:r>
            <a:r>
              <a:rPr lang="id" sz="1600"/>
              <a:t>suatu cuitan.</a:t>
            </a:r>
            <a:endParaRPr sz="1600"/>
          </a:p>
        </p:txBody>
      </p:sp>
      <p:sp>
        <p:nvSpPr>
          <p:cNvPr id="158" name="Google Shape;158;g1a495d32c61_0_25"/>
          <p:cNvSpPr txBox="1"/>
          <p:nvPr/>
        </p:nvSpPr>
        <p:spPr>
          <a:xfrm>
            <a:off x="743575" y="9921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2200">
                <a:solidFill>
                  <a:srgbClr val="666666"/>
                </a:solidFill>
              </a:rPr>
              <a:t>Manfaat </a:t>
            </a:r>
            <a:r>
              <a:rPr b="1" lang="id" sz="2200">
                <a:solidFill>
                  <a:srgbClr val="666666"/>
                </a:solidFill>
              </a:rPr>
              <a:t>Akademis</a:t>
            </a:r>
            <a:endParaRPr b="1" sz="2200">
              <a:solidFill>
                <a:srgbClr val="666666"/>
              </a:solidFill>
            </a:endParaRPr>
          </a:p>
        </p:txBody>
      </p:sp>
      <p:sp>
        <p:nvSpPr>
          <p:cNvPr id="159" name="Google Shape;159;g1a495d32c61_0_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id"/>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